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61" r:id="rId4"/>
    <p:sldId id="264" r:id="rId5"/>
    <p:sldId id="334" r:id="rId6"/>
    <p:sldId id="260" r:id="rId7"/>
    <p:sldId id="269" r:id="rId8"/>
    <p:sldId id="335" r:id="rId9"/>
    <p:sldId id="336" r:id="rId10"/>
    <p:sldId id="353" r:id="rId11"/>
    <p:sldId id="354" r:id="rId12"/>
    <p:sldId id="275" r:id="rId13"/>
    <p:sldId id="364" r:id="rId14"/>
    <p:sldId id="338" r:id="rId15"/>
    <p:sldId id="355" r:id="rId16"/>
    <p:sldId id="356" r:id="rId17"/>
    <p:sldId id="357" r:id="rId18"/>
    <p:sldId id="358" r:id="rId19"/>
    <p:sldId id="341" r:id="rId20"/>
    <p:sldId id="349" r:id="rId21"/>
    <p:sldId id="348" r:id="rId22"/>
    <p:sldId id="347" r:id="rId23"/>
    <p:sldId id="359" r:id="rId24"/>
    <p:sldId id="343" r:id="rId25"/>
    <p:sldId id="360" r:id="rId26"/>
    <p:sldId id="344" r:id="rId27"/>
    <p:sldId id="361" r:id="rId28"/>
    <p:sldId id="295" r:id="rId29"/>
    <p:sldId id="297" r:id="rId30"/>
    <p:sldId id="298" r:id="rId31"/>
    <p:sldId id="299" r:id="rId32"/>
    <p:sldId id="291" r:id="rId33"/>
    <p:sldId id="300" r:id="rId34"/>
    <p:sldId id="301" r:id="rId35"/>
    <p:sldId id="302" r:id="rId36"/>
    <p:sldId id="303" r:id="rId37"/>
    <p:sldId id="362" r:id="rId38"/>
    <p:sldId id="337" r:id="rId39"/>
    <p:sldId id="363" r:id="rId40"/>
    <p:sldId id="340" r:id="rId41"/>
    <p:sldId id="307" r:id="rId42"/>
    <p:sldId id="308" r:id="rId43"/>
    <p:sldId id="309" r:id="rId44"/>
    <p:sldId id="351" r:id="rId45"/>
    <p:sldId id="352" r:id="rId46"/>
    <p:sldId id="321" r:id="rId47"/>
    <p:sldId id="322" r:id="rId48"/>
    <p:sldId id="323" r:id="rId49"/>
    <p:sldId id="324" r:id="rId50"/>
    <p:sldId id="325" r:id="rId51"/>
    <p:sldId id="330" r:id="rId52"/>
    <p:sldId id="332" r:id="rId53"/>
    <p:sldId id="265" r:id="rId54"/>
    <p:sldId id="272" r:id="rId55"/>
    <p:sldId id="257" r:id="rId56"/>
    <p:sldId id="333" r:id="rId57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B39B-05BD-49F1-A348-296FD198CBD6}" type="datetimeFigureOut">
              <a:rPr lang="zh-CN" altLang="en-US" smtClean="0"/>
              <a:t>2019-8-28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E636-6BA3-4859-93B0-2C07D1E1CA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6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6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3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34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04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76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18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7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4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10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40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86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3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2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80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367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1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994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5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120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0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 smtClean="0">
              <a:latin typeface="Heiti SC"/>
              <a:cs typeface="Heiti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67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99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209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38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5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14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99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36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2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3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37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22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52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397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25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65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4691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039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914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6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57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939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993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044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326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04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7554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9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71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3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E636-6BA3-4859-93B0-2C07D1E1CA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0162" y="205118"/>
            <a:ext cx="790367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HiraginoSansGB-W6"/>
                <a:cs typeface="HiraginoSansGB-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iti SC"/>
                <a:cs typeface="Heiti S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HiraginoSansGB-W6"/>
                <a:cs typeface="HiraginoSansGB-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HiraginoSansGB-W6"/>
                <a:cs typeface="HiraginoSansGB-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256" y="2083264"/>
            <a:ext cx="7131486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cs typeface="HiraginoSansGB-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826" y="1033128"/>
            <a:ext cx="8320346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Heiti SC"/>
                <a:cs typeface="Heiti S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jp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159.226.28.4/cnic/recomm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15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spc="-254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试点项目</a:t>
            </a:r>
          </a:p>
          <a:p>
            <a:pPr algn="ctr">
              <a:lnSpc>
                <a:spcPct val="100000"/>
              </a:lnSpc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科研项目所级应用系统功能介绍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8379" y="5119225"/>
            <a:ext cx="358711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中国科学院计算机网络</a:t>
            </a:r>
            <a:r>
              <a:rPr sz="2000" b="1" spc="-1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信</a:t>
            </a:r>
            <a:r>
              <a:rPr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息中心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spc="-19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2019</a:t>
            </a:r>
            <a:r>
              <a:rPr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年</a:t>
            </a:r>
            <a:r>
              <a:rPr lang="en-US" sz="2000" b="1" spc="-19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8</a:t>
            </a:r>
            <a:r>
              <a:rPr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月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57200" y="228600"/>
            <a:ext cx="175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登录界面</a:t>
            </a:r>
            <a:endParaRPr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43027"/>
            <a:ext cx="9144000" cy="5171946"/>
            <a:chOff x="0" y="843027"/>
            <a:chExt cx="9144000" cy="51719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3027"/>
              <a:ext cx="9144000" cy="517194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371600" y="1828800"/>
              <a:ext cx="1066800" cy="381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7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71"/>
            <a:ext cx="9144000" cy="41050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9704" y="895051"/>
            <a:ext cx="44232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 smtClean="0">
                <a:latin typeface="HiraginoSansGB-W6"/>
                <a:cs typeface="HiraginoSansGB-W6"/>
              </a:rPr>
              <a:t>路径：科研项目</a:t>
            </a:r>
            <a:r>
              <a:rPr lang="en-US" altLang="zh-CN" sz="2400" b="1" dirty="0" smtClean="0">
                <a:latin typeface="HiraginoSansGB-W6"/>
                <a:cs typeface="HiraginoSansGB-W6"/>
              </a:rPr>
              <a:t>-</a:t>
            </a:r>
            <a:r>
              <a:rPr lang="zh-CN" altLang="en-US" sz="2400" b="1" dirty="0" smtClean="0">
                <a:latin typeface="HiraginoSansGB-W6"/>
                <a:cs typeface="HiraginoSansGB-W6"/>
              </a:rPr>
              <a:t>项目信息管理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162" y="2057400"/>
            <a:ext cx="599038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555052" y="303587"/>
            <a:ext cx="45503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620162" y="5715000"/>
            <a:ext cx="631403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 smtClean="0">
                <a:latin typeface="HiraginoSansGB-W6"/>
                <a:cs typeface="HiraginoSansGB-W6"/>
              </a:rPr>
              <a:t>项目清单：有权限看到的所有项目</a:t>
            </a:r>
            <a:endParaRPr lang="en-US" altLang="zh-CN" sz="2400" b="1" dirty="0" smtClean="0">
              <a:latin typeface="HiraginoSansGB-W6"/>
              <a:cs typeface="HiraginoSansGB-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 smtClean="0">
                <a:latin typeface="HiraginoSansGB-W6"/>
                <a:cs typeface="HiraginoSansGB-W6"/>
              </a:rPr>
              <a:t>我</a:t>
            </a:r>
            <a:r>
              <a:rPr lang="zh-CN" altLang="en-US" sz="2400" b="1" dirty="0">
                <a:latin typeface="HiraginoSansGB-W6"/>
                <a:cs typeface="HiraginoSansGB-W6"/>
              </a:rPr>
              <a:t>负责</a:t>
            </a:r>
            <a:r>
              <a:rPr lang="zh-CN" altLang="en-US" sz="2400" b="1" dirty="0" smtClean="0">
                <a:latin typeface="HiraginoSansGB-W6"/>
                <a:cs typeface="HiraginoSansGB-W6"/>
              </a:rPr>
              <a:t>的：作为项目负责人的所有项目</a:t>
            </a:r>
            <a:endParaRPr sz="2400" dirty="0">
              <a:latin typeface="HiraginoSansGB-W6"/>
              <a:cs typeface="HiraginoSansGB-W6"/>
            </a:endParaRPr>
          </a:p>
        </p:txBody>
      </p:sp>
    </p:spTree>
    <p:extLst>
      <p:ext uri="{BB962C8B-B14F-4D97-AF65-F5344CB8AC3E}">
        <p14:creationId xmlns:p14="http://schemas.microsoft.com/office/powerpoint/2010/main" val="9822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052" y="30358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E3E3E"/>
                </a:solidFill>
              </a:rPr>
              <a:t>新建业务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214282" y="844510"/>
            <a:ext cx="8716010" cy="878840"/>
          </a:xfrm>
          <a:custGeom>
            <a:avLst/>
            <a:gdLst/>
            <a:ahLst/>
            <a:cxnLst/>
            <a:rect l="l" t="t" r="r" b="b"/>
            <a:pathLst>
              <a:path w="8716010" h="878839">
                <a:moveTo>
                  <a:pt x="0" y="146392"/>
                </a:moveTo>
                <a:lnTo>
                  <a:pt x="7463" y="100122"/>
                </a:lnTo>
                <a:lnTo>
                  <a:pt x="28246" y="59936"/>
                </a:lnTo>
                <a:lnTo>
                  <a:pt x="59936" y="28246"/>
                </a:lnTo>
                <a:lnTo>
                  <a:pt x="100122" y="7463"/>
                </a:lnTo>
                <a:lnTo>
                  <a:pt x="146392" y="0"/>
                </a:lnTo>
                <a:lnTo>
                  <a:pt x="8569032" y="0"/>
                </a:lnTo>
                <a:lnTo>
                  <a:pt x="8615309" y="7463"/>
                </a:lnTo>
                <a:lnTo>
                  <a:pt x="8655499" y="28246"/>
                </a:lnTo>
                <a:lnTo>
                  <a:pt x="8687191" y="59936"/>
                </a:lnTo>
                <a:lnTo>
                  <a:pt x="8707974" y="100122"/>
                </a:lnTo>
                <a:lnTo>
                  <a:pt x="8715438" y="146392"/>
                </a:lnTo>
                <a:lnTo>
                  <a:pt x="8715438" y="731977"/>
                </a:lnTo>
                <a:lnTo>
                  <a:pt x="8707974" y="778247"/>
                </a:lnTo>
                <a:lnTo>
                  <a:pt x="8687191" y="818433"/>
                </a:lnTo>
                <a:lnTo>
                  <a:pt x="8655499" y="850124"/>
                </a:lnTo>
                <a:lnTo>
                  <a:pt x="8615309" y="870906"/>
                </a:lnTo>
                <a:lnTo>
                  <a:pt x="8569032" y="878370"/>
                </a:lnTo>
                <a:lnTo>
                  <a:pt x="146392" y="878370"/>
                </a:lnTo>
                <a:lnTo>
                  <a:pt x="100122" y="870906"/>
                </a:lnTo>
                <a:lnTo>
                  <a:pt x="59936" y="850124"/>
                </a:lnTo>
                <a:lnTo>
                  <a:pt x="28246" y="818433"/>
                </a:lnTo>
                <a:lnTo>
                  <a:pt x="7463" y="778247"/>
                </a:lnTo>
                <a:lnTo>
                  <a:pt x="0" y="731977"/>
                </a:lnTo>
                <a:lnTo>
                  <a:pt x="0" y="1463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282" y="4678848"/>
            <a:ext cx="8716010" cy="878840"/>
          </a:xfrm>
          <a:custGeom>
            <a:avLst/>
            <a:gdLst/>
            <a:ahLst/>
            <a:cxnLst/>
            <a:rect l="l" t="t" r="r" b="b"/>
            <a:pathLst>
              <a:path w="8716010" h="878839">
                <a:moveTo>
                  <a:pt x="0" y="146392"/>
                </a:moveTo>
                <a:lnTo>
                  <a:pt x="7463" y="100122"/>
                </a:lnTo>
                <a:lnTo>
                  <a:pt x="28246" y="59936"/>
                </a:lnTo>
                <a:lnTo>
                  <a:pt x="59936" y="28246"/>
                </a:lnTo>
                <a:lnTo>
                  <a:pt x="100122" y="7463"/>
                </a:lnTo>
                <a:lnTo>
                  <a:pt x="146392" y="0"/>
                </a:lnTo>
                <a:lnTo>
                  <a:pt x="8569032" y="0"/>
                </a:lnTo>
                <a:lnTo>
                  <a:pt x="8615309" y="7463"/>
                </a:lnTo>
                <a:lnTo>
                  <a:pt x="8655499" y="28246"/>
                </a:lnTo>
                <a:lnTo>
                  <a:pt x="8687191" y="59936"/>
                </a:lnTo>
                <a:lnTo>
                  <a:pt x="8707974" y="100122"/>
                </a:lnTo>
                <a:lnTo>
                  <a:pt x="8715438" y="146392"/>
                </a:lnTo>
                <a:lnTo>
                  <a:pt x="8715438" y="731977"/>
                </a:lnTo>
                <a:lnTo>
                  <a:pt x="8707974" y="778247"/>
                </a:lnTo>
                <a:lnTo>
                  <a:pt x="8687191" y="818433"/>
                </a:lnTo>
                <a:lnTo>
                  <a:pt x="8655499" y="850124"/>
                </a:lnTo>
                <a:lnTo>
                  <a:pt x="8615309" y="870906"/>
                </a:lnTo>
                <a:lnTo>
                  <a:pt x="8569032" y="878370"/>
                </a:lnTo>
                <a:lnTo>
                  <a:pt x="146392" y="878370"/>
                </a:lnTo>
                <a:lnTo>
                  <a:pt x="100122" y="870906"/>
                </a:lnTo>
                <a:lnTo>
                  <a:pt x="59936" y="850124"/>
                </a:lnTo>
                <a:lnTo>
                  <a:pt x="28246" y="818433"/>
                </a:lnTo>
                <a:lnTo>
                  <a:pt x="7463" y="778247"/>
                </a:lnTo>
                <a:lnTo>
                  <a:pt x="0" y="731977"/>
                </a:lnTo>
                <a:lnTo>
                  <a:pt x="0" y="1463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884" y="1809358"/>
            <a:ext cx="8792859" cy="2203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5080" indent="-228600">
              <a:lnSpc>
                <a:spcPct val="128600"/>
              </a:lnSpc>
              <a:spcBef>
                <a:spcPts val="755"/>
              </a:spcBef>
              <a:buFontTx/>
              <a:buChar char="•"/>
              <a:tabLst>
                <a:tab pos="368935" algn="l"/>
              </a:tabLst>
            </a:pP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以任务书或合同为依据</a:t>
            </a:r>
            <a:r>
              <a:rPr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由科技处项目主管统一</a:t>
            </a: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在系统中建立项目信息，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包括项目基本信息</a:t>
            </a: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、预算信息、团队信息、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合作单位信息等</a:t>
            </a:r>
            <a:endParaRPr sz="2000" dirty="0">
              <a:solidFill>
                <a:srgbClr val="000000"/>
              </a:solidFill>
              <a:latin typeface="HiraginoSansGB-W6"/>
              <a:ea typeface="+mj-ea"/>
              <a:cs typeface="HiraginoSansGB-W6"/>
            </a:endParaRPr>
          </a:p>
          <a:p>
            <a:pPr marL="368300" marR="5080" indent="-228600">
              <a:lnSpc>
                <a:spcPct val="128600"/>
              </a:lnSpc>
              <a:spcBef>
                <a:spcPts val="755"/>
              </a:spcBef>
              <a:buFontTx/>
              <a:buChar char="•"/>
              <a:tabLst>
                <a:tab pos="368935" algn="l"/>
              </a:tabLst>
            </a:pP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在建立项目信息的同时</a:t>
            </a:r>
            <a:r>
              <a:rPr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新建一个</a:t>
            </a: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核算账号，为经费认领、经费转拨和网上报销等提供核算对象</a:t>
            </a:r>
            <a:endParaRPr sz="2000" dirty="0">
              <a:solidFill>
                <a:srgbClr val="000000"/>
              </a:solidFill>
              <a:latin typeface="HiraginoSansGB-W6"/>
              <a:ea typeface="+mj-ea"/>
              <a:cs typeface="HiraginoSansGB-W6"/>
            </a:endParaRPr>
          </a:p>
          <a:p>
            <a:pPr marL="368300" indent="-228600">
              <a:lnSpc>
                <a:spcPct val="100000"/>
              </a:lnSpc>
              <a:spcBef>
                <a:spcPts val="1510"/>
              </a:spcBef>
              <a:buChar char="•"/>
              <a:tabLst>
                <a:tab pos="368935" algn="l"/>
              </a:tabLst>
            </a:pPr>
            <a:r>
              <a:rPr sz="2000" b="1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项目合作单位</a:t>
            </a:r>
            <a:r>
              <a:rPr sz="2000" b="1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信息将做为经费转拨的依据</a:t>
            </a:r>
            <a:endParaRPr sz="2000" b="1" dirty="0">
              <a:solidFill>
                <a:srgbClr val="000000"/>
              </a:solidFill>
              <a:latin typeface="HiraginoSansGB-W6"/>
              <a:ea typeface="+mj-ea"/>
              <a:cs typeface="HiraginoSansGB-W6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4282" y="844510"/>
            <a:ext cx="8716010" cy="878840"/>
            <a:chOff x="214282" y="844510"/>
            <a:chExt cx="8716010" cy="878840"/>
          </a:xfrm>
        </p:grpSpPr>
        <p:sp>
          <p:nvSpPr>
            <p:cNvPr id="3" name="object 3"/>
            <p:cNvSpPr/>
            <p:nvPr/>
          </p:nvSpPr>
          <p:spPr>
            <a:xfrm>
              <a:off x="214282" y="844510"/>
              <a:ext cx="8716010" cy="878840"/>
            </a:xfrm>
            <a:custGeom>
              <a:avLst/>
              <a:gdLst/>
              <a:ahLst/>
              <a:cxnLst/>
              <a:rect l="l" t="t" r="r" b="b"/>
              <a:pathLst>
                <a:path w="8716010" h="878839">
                  <a:moveTo>
                    <a:pt x="8569032" y="0"/>
                  </a:moveTo>
                  <a:lnTo>
                    <a:pt x="146392" y="0"/>
                  </a:lnTo>
                  <a:lnTo>
                    <a:pt x="100122" y="7463"/>
                  </a:lnTo>
                  <a:lnTo>
                    <a:pt x="59936" y="28246"/>
                  </a:lnTo>
                  <a:lnTo>
                    <a:pt x="28246" y="59936"/>
                  </a:lnTo>
                  <a:lnTo>
                    <a:pt x="7463" y="100122"/>
                  </a:lnTo>
                  <a:lnTo>
                    <a:pt x="0" y="146392"/>
                  </a:lnTo>
                  <a:lnTo>
                    <a:pt x="0" y="731977"/>
                  </a:lnTo>
                  <a:lnTo>
                    <a:pt x="7463" y="778247"/>
                  </a:lnTo>
                  <a:lnTo>
                    <a:pt x="28246" y="818433"/>
                  </a:lnTo>
                  <a:lnTo>
                    <a:pt x="59936" y="850124"/>
                  </a:lnTo>
                  <a:lnTo>
                    <a:pt x="100122" y="870906"/>
                  </a:lnTo>
                  <a:lnTo>
                    <a:pt x="146392" y="878370"/>
                  </a:lnTo>
                  <a:lnTo>
                    <a:pt x="8569032" y="878370"/>
                  </a:lnTo>
                  <a:lnTo>
                    <a:pt x="8615309" y="870906"/>
                  </a:lnTo>
                  <a:lnTo>
                    <a:pt x="8655499" y="850124"/>
                  </a:lnTo>
                  <a:lnTo>
                    <a:pt x="8687191" y="818433"/>
                  </a:lnTo>
                  <a:lnTo>
                    <a:pt x="8707974" y="778247"/>
                  </a:lnTo>
                  <a:lnTo>
                    <a:pt x="8715438" y="731977"/>
                  </a:lnTo>
                  <a:lnTo>
                    <a:pt x="8715438" y="146392"/>
                  </a:lnTo>
                  <a:lnTo>
                    <a:pt x="8707974" y="100122"/>
                  </a:lnTo>
                  <a:lnTo>
                    <a:pt x="8687191" y="59936"/>
                  </a:lnTo>
                  <a:lnTo>
                    <a:pt x="8655499" y="28246"/>
                  </a:lnTo>
                  <a:lnTo>
                    <a:pt x="8615309" y="7463"/>
                  </a:lnTo>
                  <a:lnTo>
                    <a:pt x="856903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5052" y="102232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spcBef>
                  <a:spcPts val="2475"/>
                </a:spcBef>
              </a:pPr>
              <a:r>
                <a:rPr lang="zh-CN" altLang="en-US" sz="2800" b="1" spc="-5" dirty="0">
                  <a:solidFill>
                    <a:schemeClr val="bg1"/>
                  </a:solidFill>
                  <a:latin typeface="Arial Unicode MS"/>
                  <a:cs typeface="Arial Unicode MS"/>
                </a:rPr>
                <a:t>项目和核算账号的申请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9733" y="4287944"/>
            <a:ext cx="8716010" cy="878840"/>
            <a:chOff x="214282" y="4678848"/>
            <a:chExt cx="8716010" cy="878840"/>
          </a:xfrm>
        </p:grpSpPr>
        <p:sp>
          <p:nvSpPr>
            <p:cNvPr id="5" name="object 5"/>
            <p:cNvSpPr/>
            <p:nvPr/>
          </p:nvSpPr>
          <p:spPr>
            <a:xfrm>
              <a:off x="214282" y="4678848"/>
              <a:ext cx="8716010" cy="878840"/>
            </a:xfrm>
            <a:custGeom>
              <a:avLst/>
              <a:gdLst/>
              <a:ahLst/>
              <a:cxnLst/>
              <a:rect l="l" t="t" r="r" b="b"/>
              <a:pathLst>
                <a:path w="8716010" h="878839">
                  <a:moveTo>
                    <a:pt x="8569032" y="0"/>
                  </a:moveTo>
                  <a:lnTo>
                    <a:pt x="146392" y="0"/>
                  </a:lnTo>
                  <a:lnTo>
                    <a:pt x="100122" y="7463"/>
                  </a:lnTo>
                  <a:lnTo>
                    <a:pt x="59936" y="28246"/>
                  </a:lnTo>
                  <a:lnTo>
                    <a:pt x="28246" y="59936"/>
                  </a:lnTo>
                  <a:lnTo>
                    <a:pt x="7463" y="100122"/>
                  </a:lnTo>
                  <a:lnTo>
                    <a:pt x="0" y="146392"/>
                  </a:lnTo>
                  <a:lnTo>
                    <a:pt x="0" y="731977"/>
                  </a:lnTo>
                  <a:lnTo>
                    <a:pt x="7463" y="778247"/>
                  </a:lnTo>
                  <a:lnTo>
                    <a:pt x="28246" y="818433"/>
                  </a:lnTo>
                  <a:lnTo>
                    <a:pt x="59936" y="850124"/>
                  </a:lnTo>
                  <a:lnTo>
                    <a:pt x="100122" y="870906"/>
                  </a:lnTo>
                  <a:lnTo>
                    <a:pt x="146392" y="878370"/>
                  </a:lnTo>
                  <a:lnTo>
                    <a:pt x="8569032" y="878370"/>
                  </a:lnTo>
                  <a:lnTo>
                    <a:pt x="8615309" y="870906"/>
                  </a:lnTo>
                  <a:lnTo>
                    <a:pt x="8655499" y="850124"/>
                  </a:lnTo>
                  <a:lnTo>
                    <a:pt x="8687191" y="818433"/>
                  </a:lnTo>
                  <a:lnTo>
                    <a:pt x="8707974" y="778247"/>
                  </a:lnTo>
                  <a:lnTo>
                    <a:pt x="8715438" y="731977"/>
                  </a:lnTo>
                  <a:lnTo>
                    <a:pt x="8715438" y="146392"/>
                  </a:lnTo>
                  <a:lnTo>
                    <a:pt x="8707974" y="100122"/>
                  </a:lnTo>
                  <a:lnTo>
                    <a:pt x="8687191" y="59936"/>
                  </a:lnTo>
                  <a:lnTo>
                    <a:pt x="8655499" y="28246"/>
                  </a:lnTo>
                  <a:lnTo>
                    <a:pt x="8615309" y="7463"/>
                  </a:lnTo>
                  <a:lnTo>
                    <a:pt x="8569032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9601" y="4856658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475"/>
                </a:spcBef>
              </a:pPr>
              <a:r>
                <a:rPr lang="zh-CN" altLang="en-US" sz="2800" b="1" spc="-5" dirty="0">
                  <a:solidFill>
                    <a:schemeClr val="bg1"/>
                  </a:solidFill>
                  <a:latin typeface="Arial Unicode MS"/>
                  <a:cs typeface="Arial Unicode MS"/>
                </a:rPr>
                <a:t>核算账号的追加</a:t>
              </a:r>
              <a:endParaRPr lang="zh-CN" altLang="en-US" sz="2800" b="1" dirty="0">
                <a:solidFill>
                  <a:schemeClr val="bg1"/>
                </a:solidFill>
                <a:latin typeface="Arial Unicode MS"/>
                <a:cs typeface="Arial Unicode MS"/>
              </a:endParaRPr>
            </a:p>
          </p:txBody>
        </p:sp>
      </p:grpSp>
      <p:sp>
        <p:nvSpPr>
          <p:cNvPr id="13" name="object 7"/>
          <p:cNvSpPr txBox="1"/>
          <p:nvPr/>
        </p:nvSpPr>
        <p:spPr>
          <a:xfrm>
            <a:off x="132883" y="5252792"/>
            <a:ext cx="8792859" cy="130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5080" indent="-228600">
              <a:lnSpc>
                <a:spcPct val="128600"/>
              </a:lnSpc>
              <a:spcBef>
                <a:spcPts val="755"/>
              </a:spcBef>
              <a:buFontTx/>
              <a:buChar char="•"/>
              <a:tabLst>
                <a:tab pos="368935" algn="l"/>
              </a:tabLst>
            </a:pPr>
            <a:r>
              <a:rPr lang="zh-CN" altLang="en-US" sz="2000" spc="-5" dirty="0">
                <a:latin typeface="Arial Unicode MS"/>
                <a:cs typeface="Arial Unicode MS"/>
              </a:rPr>
              <a:t>一个项目下可以有多个核算账号，核算账号必须与项目关联，不能独立存在</a:t>
            </a:r>
            <a:endParaRPr lang="en-US" altLang="zh-CN" sz="2000" spc="-5" dirty="0">
              <a:latin typeface="Arial Unicode MS"/>
              <a:cs typeface="Arial Unicode MS"/>
            </a:endParaRPr>
          </a:p>
          <a:p>
            <a:pPr marL="368300" marR="5080" indent="-228600">
              <a:lnSpc>
                <a:spcPct val="128600"/>
              </a:lnSpc>
              <a:spcBef>
                <a:spcPts val="755"/>
              </a:spcBef>
              <a:buFontTx/>
              <a:buChar char="•"/>
              <a:tabLst>
                <a:tab pos="368935" algn="l"/>
              </a:tabLst>
            </a:pPr>
            <a:r>
              <a:rPr lang="zh-CN" altLang="en-US" sz="2000" spc="-5" dirty="0" smtClean="0">
                <a:latin typeface="Arial Unicode MS"/>
                <a:cs typeface="Arial Unicode MS"/>
              </a:rPr>
              <a:t>一</a:t>
            </a:r>
            <a:r>
              <a:rPr lang="zh-CN" altLang="en-US" sz="2000" spc="-5" dirty="0">
                <a:latin typeface="Arial Unicode MS"/>
                <a:cs typeface="Arial Unicode MS"/>
              </a:rPr>
              <a:t>个项目下面新建一个核算账号，若有追加需求，以协议为依据追加新核算账号</a:t>
            </a:r>
            <a:endParaRPr lang="en-US" altLang="zh-CN" sz="2000" spc="-5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71"/>
            <a:ext cx="9144000" cy="41050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9704" y="895051"/>
            <a:ext cx="44232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 smtClean="0">
                <a:latin typeface="HiraginoSansGB-W6"/>
                <a:cs typeface="HiraginoSansGB-W6"/>
              </a:rPr>
              <a:t>路径：科研项目</a:t>
            </a:r>
            <a:r>
              <a:rPr lang="en-US" altLang="zh-CN" sz="2400" b="1" dirty="0" smtClean="0">
                <a:latin typeface="HiraginoSansGB-W6"/>
                <a:cs typeface="HiraginoSansGB-W6"/>
              </a:rPr>
              <a:t>-</a:t>
            </a:r>
            <a:r>
              <a:rPr lang="zh-CN" altLang="en-US" sz="2400" b="1" dirty="0" smtClean="0">
                <a:latin typeface="HiraginoSansGB-W6"/>
                <a:cs typeface="HiraginoSansGB-W6"/>
              </a:rPr>
              <a:t>项目信息管理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3000" y="4800600"/>
            <a:ext cx="599038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555052" y="303587"/>
            <a:ext cx="45503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27203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9" name="矩形 8"/>
          <p:cNvSpPr/>
          <p:nvPr/>
        </p:nvSpPr>
        <p:spPr>
          <a:xfrm>
            <a:off x="76200" y="25146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793864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316926" y="318122"/>
            <a:ext cx="58552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</a:t>
            </a:r>
          </a:p>
        </p:txBody>
      </p:sp>
    </p:spTree>
    <p:extLst>
      <p:ext uri="{BB962C8B-B14F-4D97-AF65-F5344CB8AC3E}">
        <p14:creationId xmlns:p14="http://schemas.microsoft.com/office/powerpoint/2010/main" val="5958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7633" y="1072937"/>
            <a:ext cx="7807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 err="1" smtClean="0">
                <a:latin typeface="HiraginoSansGB-W6"/>
                <a:cs typeface="HiraginoSansGB-W6"/>
              </a:rPr>
              <a:t>在预算跟踪的界面</a:t>
            </a:r>
            <a:r>
              <a:rPr sz="2000" b="1" spc="-15" dirty="0" err="1">
                <a:latin typeface="HiraginoSansGB-W6"/>
                <a:cs typeface="HiraginoSansGB-W6"/>
              </a:rPr>
              <a:t>，</a:t>
            </a:r>
            <a:r>
              <a:rPr sz="2000" b="1" dirty="0" err="1">
                <a:latin typeface="HiraginoSansGB-W6"/>
                <a:cs typeface="HiraginoSansGB-W6"/>
              </a:rPr>
              <a:t>点击</a:t>
            </a:r>
            <a:r>
              <a:rPr sz="2000" b="1" spc="-15" dirty="0" err="1">
                <a:latin typeface="HiraginoSansGB-W6"/>
                <a:cs typeface="HiraginoSansGB-W6"/>
              </a:rPr>
              <a:t>百</a:t>
            </a:r>
            <a:r>
              <a:rPr sz="2000" b="1" dirty="0" err="1">
                <a:latin typeface="HiraginoSansGB-W6"/>
                <a:cs typeface="HiraginoSansGB-W6"/>
              </a:rPr>
              <a:t>分比</a:t>
            </a:r>
            <a:r>
              <a:rPr sz="2000" b="1" spc="-15" dirty="0" err="1">
                <a:latin typeface="HiraginoSansGB-W6"/>
                <a:cs typeface="HiraginoSansGB-W6"/>
              </a:rPr>
              <a:t>或</a:t>
            </a:r>
            <a:r>
              <a:rPr sz="2000" b="1" dirty="0" err="1">
                <a:latin typeface="HiraginoSansGB-W6"/>
                <a:cs typeface="HiraginoSansGB-W6"/>
              </a:rPr>
              <a:t>操作</a:t>
            </a:r>
            <a:r>
              <a:rPr sz="2000" b="1" spc="-15" dirty="0" err="1">
                <a:latin typeface="HiraginoSansGB-W6"/>
                <a:cs typeface="HiraginoSansGB-W6"/>
              </a:rPr>
              <a:t>按</a:t>
            </a:r>
            <a:r>
              <a:rPr sz="2000" b="1" dirty="0" err="1">
                <a:latin typeface="HiraginoSansGB-W6"/>
                <a:cs typeface="HiraginoSansGB-W6"/>
              </a:rPr>
              <a:t>钮，</a:t>
            </a:r>
            <a:r>
              <a:rPr sz="2000" b="1" spc="-15" dirty="0" err="1">
                <a:latin typeface="HiraginoSansGB-W6"/>
                <a:cs typeface="HiraginoSansGB-W6"/>
              </a:rPr>
              <a:t>能</a:t>
            </a:r>
            <a:r>
              <a:rPr sz="2000" b="1" dirty="0" err="1">
                <a:latin typeface="HiraginoSansGB-W6"/>
                <a:cs typeface="HiraginoSansGB-W6"/>
              </a:rPr>
              <a:t>进一</a:t>
            </a:r>
            <a:r>
              <a:rPr sz="2000" b="1" spc="-15" dirty="0" err="1">
                <a:latin typeface="HiraginoSansGB-W6"/>
                <a:cs typeface="HiraginoSansGB-W6"/>
              </a:rPr>
              <a:t>步</a:t>
            </a:r>
            <a:r>
              <a:rPr sz="2000" b="1" dirty="0" err="1">
                <a:latin typeface="HiraginoSansGB-W6"/>
                <a:cs typeface="HiraginoSansGB-W6"/>
              </a:rPr>
              <a:t>钻探</a:t>
            </a:r>
            <a:r>
              <a:rPr sz="2000" b="1" spc="-15" dirty="0" err="1">
                <a:latin typeface="HiraginoSansGB-W6"/>
                <a:cs typeface="HiraginoSansGB-W6"/>
              </a:rPr>
              <a:t>明</a:t>
            </a:r>
            <a:r>
              <a:rPr sz="2000" b="1" dirty="0" err="1">
                <a:latin typeface="HiraginoSansGB-W6"/>
                <a:cs typeface="HiraginoSansGB-W6"/>
              </a:rPr>
              <a:t>细</a:t>
            </a:r>
            <a:endParaRPr sz="20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71611"/>
            <a:ext cx="8978899" cy="489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1879" y="2939795"/>
            <a:ext cx="5102351" cy="1359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0670" y="2965349"/>
            <a:ext cx="5004435" cy="1261745"/>
          </a:xfrm>
          <a:custGeom>
            <a:avLst/>
            <a:gdLst/>
            <a:ahLst/>
            <a:cxnLst/>
            <a:rect l="l" t="t" r="r" b="b"/>
            <a:pathLst>
              <a:path w="5004434" h="1261745">
                <a:moveTo>
                  <a:pt x="4907089" y="677964"/>
                </a:moveTo>
                <a:lnTo>
                  <a:pt x="651433" y="677964"/>
                </a:lnTo>
                <a:lnTo>
                  <a:pt x="613562" y="685610"/>
                </a:lnTo>
                <a:lnTo>
                  <a:pt x="582636" y="706461"/>
                </a:lnTo>
                <a:lnTo>
                  <a:pt x="561785" y="737387"/>
                </a:lnTo>
                <a:lnTo>
                  <a:pt x="554139" y="775258"/>
                </a:lnTo>
                <a:lnTo>
                  <a:pt x="554139" y="1164424"/>
                </a:lnTo>
                <a:lnTo>
                  <a:pt x="561785" y="1202296"/>
                </a:lnTo>
                <a:lnTo>
                  <a:pt x="582636" y="1233222"/>
                </a:lnTo>
                <a:lnTo>
                  <a:pt x="613562" y="1254073"/>
                </a:lnTo>
                <a:lnTo>
                  <a:pt x="651433" y="1261719"/>
                </a:lnTo>
                <a:lnTo>
                  <a:pt x="4907089" y="1261719"/>
                </a:lnTo>
                <a:lnTo>
                  <a:pt x="4944960" y="1254073"/>
                </a:lnTo>
                <a:lnTo>
                  <a:pt x="4975886" y="1233222"/>
                </a:lnTo>
                <a:lnTo>
                  <a:pt x="4996738" y="1202296"/>
                </a:lnTo>
                <a:lnTo>
                  <a:pt x="5004384" y="1164424"/>
                </a:lnTo>
                <a:lnTo>
                  <a:pt x="5004384" y="775258"/>
                </a:lnTo>
                <a:lnTo>
                  <a:pt x="4996738" y="737387"/>
                </a:lnTo>
                <a:lnTo>
                  <a:pt x="4975886" y="706461"/>
                </a:lnTo>
                <a:lnTo>
                  <a:pt x="4944960" y="685610"/>
                </a:lnTo>
                <a:lnTo>
                  <a:pt x="4907089" y="677964"/>
                </a:lnTo>
                <a:close/>
              </a:path>
              <a:path w="5004434" h="1261745">
                <a:moveTo>
                  <a:pt x="0" y="0"/>
                </a:moveTo>
                <a:lnTo>
                  <a:pt x="1295844" y="677964"/>
                </a:lnTo>
                <a:lnTo>
                  <a:pt x="2408402" y="67796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0670" y="2965349"/>
            <a:ext cx="5004435" cy="1261745"/>
          </a:xfrm>
          <a:custGeom>
            <a:avLst/>
            <a:gdLst/>
            <a:ahLst/>
            <a:cxnLst/>
            <a:rect l="l" t="t" r="r" b="b"/>
            <a:pathLst>
              <a:path w="5004434" h="1261745">
                <a:moveTo>
                  <a:pt x="554139" y="775258"/>
                </a:moveTo>
                <a:lnTo>
                  <a:pt x="561785" y="737387"/>
                </a:lnTo>
                <a:lnTo>
                  <a:pt x="582636" y="706461"/>
                </a:lnTo>
                <a:lnTo>
                  <a:pt x="613562" y="685610"/>
                </a:lnTo>
                <a:lnTo>
                  <a:pt x="651433" y="677964"/>
                </a:lnTo>
                <a:lnTo>
                  <a:pt x="1295844" y="677964"/>
                </a:lnTo>
                <a:lnTo>
                  <a:pt x="0" y="0"/>
                </a:lnTo>
                <a:lnTo>
                  <a:pt x="2408402" y="677964"/>
                </a:lnTo>
                <a:lnTo>
                  <a:pt x="4907089" y="677964"/>
                </a:lnTo>
                <a:lnTo>
                  <a:pt x="4944960" y="685610"/>
                </a:lnTo>
                <a:lnTo>
                  <a:pt x="4975886" y="706461"/>
                </a:lnTo>
                <a:lnTo>
                  <a:pt x="4996738" y="737387"/>
                </a:lnTo>
                <a:lnTo>
                  <a:pt x="5004384" y="775258"/>
                </a:lnTo>
                <a:lnTo>
                  <a:pt x="5004384" y="921194"/>
                </a:lnTo>
                <a:lnTo>
                  <a:pt x="5004384" y="1164424"/>
                </a:lnTo>
                <a:lnTo>
                  <a:pt x="4996738" y="1202296"/>
                </a:lnTo>
                <a:lnTo>
                  <a:pt x="4975886" y="1233222"/>
                </a:lnTo>
                <a:lnTo>
                  <a:pt x="4944960" y="1254073"/>
                </a:lnTo>
                <a:lnTo>
                  <a:pt x="4907089" y="1261719"/>
                </a:lnTo>
                <a:lnTo>
                  <a:pt x="2408402" y="1261719"/>
                </a:lnTo>
                <a:lnTo>
                  <a:pt x="1295844" y="1261719"/>
                </a:lnTo>
                <a:lnTo>
                  <a:pt x="651433" y="1261719"/>
                </a:lnTo>
                <a:lnTo>
                  <a:pt x="613562" y="1254073"/>
                </a:lnTo>
                <a:lnTo>
                  <a:pt x="582636" y="1233222"/>
                </a:lnTo>
                <a:lnTo>
                  <a:pt x="561785" y="1202296"/>
                </a:lnTo>
                <a:lnTo>
                  <a:pt x="554139" y="1164424"/>
                </a:lnTo>
                <a:lnTo>
                  <a:pt x="554139" y="921194"/>
                </a:lnTo>
                <a:lnTo>
                  <a:pt x="554139" y="775258"/>
                </a:lnTo>
                <a:close/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5091" y="2880360"/>
            <a:ext cx="4549138" cy="1418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4809" y="2906078"/>
            <a:ext cx="4450715" cy="1321435"/>
          </a:xfrm>
          <a:custGeom>
            <a:avLst/>
            <a:gdLst/>
            <a:ahLst/>
            <a:cxnLst/>
            <a:rect l="l" t="t" r="r" b="b"/>
            <a:pathLst>
              <a:path w="4450715" h="1321435">
                <a:moveTo>
                  <a:pt x="4352950" y="737234"/>
                </a:moveTo>
                <a:lnTo>
                  <a:pt x="97294" y="737234"/>
                </a:lnTo>
                <a:lnTo>
                  <a:pt x="59423" y="744880"/>
                </a:lnTo>
                <a:lnTo>
                  <a:pt x="28497" y="765732"/>
                </a:lnTo>
                <a:lnTo>
                  <a:pt x="7645" y="796658"/>
                </a:lnTo>
                <a:lnTo>
                  <a:pt x="0" y="834529"/>
                </a:lnTo>
                <a:lnTo>
                  <a:pt x="0" y="1223695"/>
                </a:lnTo>
                <a:lnTo>
                  <a:pt x="7645" y="1261567"/>
                </a:lnTo>
                <a:lnTo>
                  <a:pt x="28497" y="1292493"/>
                </a:lnTo>
                <a:lnTo>
                  <a:pt x="59423" y="1313344"/>
                </a:lnTo>
                <a:lnTo>
                  <a:pt x="97294" y="1320990"/>
                </a:lnTo>
                <a:lnTo>
                  <a:pt x="4352950" y="1320990"/>
                </a:lnTo>
                <a:lnTo>
                  <a:pt x="4390821" y="1313344"/>
                </a:lnTo>
                <a:lnTo>
                  <a:pt x="4421747" y="1292493"/>
                </a:lnTo>
                <a:lnTo>
                  <a:pt x="4442599" y="1261567"/>
                </a:lnTo>
                <a:lnTo>
                  <a:pt x="4450245" y="1223695"/>
                </a:lnTo>
                <a:lnTo>
                  <a:pt x="4450245" y="834529"/>
                </a:lnTo>
                <a:lnTo>
                  <a:pt x="4442599" y="796658"/>
                </a:lnTo>
                <a:lnTo>
                  <a:pt x="4421747" y="765732"/>
                </a:lnTo>
                <a:lnTo>
                  <a:pt x="4390821" y="744880"/>
                </a:lnTo>
                <a:lnTo>
                  <a:pt x="4352950" y="737234"/>
                </a:lnTo>
                <a:close/>
              </a:path>
              <a:path w="4450715" h="1321435">
                <a:moveTo>
                  <a:pt x="3924719" y="0"/>
                </a:moveTo>
                <a:lnTo>
                  <a:pt x="2595981" y="737234"/>
                </a:lnTo>
                <a:lnTo>
                  <a:pt x="3708539" y="737234"/>
                </a:lnTo>
                <a:lnTo>
                  <a:pt x="392471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4809" y="2906078"/>
            <a:ext cx="4450715" cy="1321435"/>
          </a:xfrm>
          <a:custGeom>
            <a:avLst/>
            <a:gdLst/>
            <a:ahLst/>
            <a:cxnLst/>
            <a:rect l="l" t="t" r="r" b="b"/>
            <a:pathLst>
              <a:path w="4450715" h="1321435">
                <a:moveTo>
                  <a:pt x="0" y="834529"/>
                </a:moveTo>
                <a:lnTo>
                  <a:pt x="7645" y="796658"/>
                </a:lnTo>
                <a:lnTo>
                  <a:pt x="28497" y="765732"/>
                </a:lnTo>
                <a:lnTo>
                  <a:pt x="59423" y="744880"/>
                </a:lnTo>
                <a:lnTo>
                  <a:pt x="97294" y="737234"/>
                </a:lnTo>
                <a:lnTo>
                  <a:pt x="2595981" y="737234"/>
                </a:lnTo>
                <a:lnTo>
                  <a:pt x="3924719" y="0"/>
                </a:lnTo>
                <a:lnTo>
                  <a:pt x="3708539" y="737234"/>
                </a:lnTo>
                <a:lnTo>
                  <a:pt x="4352950" y="737234"/>
                </a:lnTo>
                <a:lnTo>
                  <a:pt x="4390821" y="744880"/>
                </a:lnTo>
                <a:lnTo>
                  <a:pt x="4421747" y="765732"/>
                </a:lnTo>
                <a:lnTo>
                  <a:pt x="4442599" y="796658"/>
                </a:lnTo>
                <a:lnTo>
                  <a:pt x="4450245" y="834529"/>
                </a:lnTo>
                <a:lnTo>
                  <a:pt x="4450245" y="980465"/>
                </a:lnTo>
                <a:lnTo>
                  <a:pt x="4450245" y="1223695"/>
                </a:lnTo>
                <a:lnTo>
                  <a:pt x="4442599" y="1261567"/>
                </a:lnTo>
                <a:lnTo>
                  <a:pt x="4421747" y="1292493"/>
                </a:lnTo>
                <a:lnTo>
                  <a:pt x="4390821" y="1313344"/>
                </a:lnTo>
                <a:lnTo>
                  <a:pt x="4352950" y="1320990"/>
                </a:lnTo>
                <a:lnTo>
                  <a:pt x="3708539" y="1320990"/>
                </a:lnTo>
                <a:lnTo>
                  <a:pt x="2595981" y="1320990"/>
                </a:lnTo>
                <a:lnTo>
                  <a:pt x="97294" y="1320990"/>
                </a:lnTo>
                <a:lnTo>
                  <a:pt x="59423" y="1313344"/>
                </a:lnTo>
                <a:lnTo>
                  <a:pt x="28497" y="1292493"/>
                </a:lnTo>
                <a:lnTo>
                  <a:pt x="7645" y="1261567"/>
                </a:lnTo>
                <a:lnTo>
                  <a:pt x="0" y="1223695"/>
                </a:lnTo>
                <a:lnTo>
                  <a:pt x="0" y="980465"/>
                </a:lnTo>
                <a:lnTo>
                  <a:pt x="0" y="834529"/>
                </a:lnTo>
                <a:close/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5091" y="3617976"/>
            <a:ext cx="4549138" cy="2019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4809" y="3643313"/>
            <a:ext cx="4450715" cy="1921510"/>
          </a:xfrm>
          <a:custGeom>
            <a:avLst/>
            <a:gdLst/>
            <a:ahLst/>
            <a:cxnLst/>
            <a:rect l="l" t="t" r="r" b="b"/>
            <a:pathLst>
              <a:path w="4450715" h="1921510">
                <a:moveTo>
                  <a:pt x="3708539" y="583755"/>
                </a:moveTo>
                <a:lnTo>
                  <a:pt x="2595981" y="583755"/>
                </a:lnTo>
                <a:lnTo>
                  <a:pt x="4390390" y="1921294"/>
                </a:lnTo>
                <a:lnTo>
                  <a:pt x="3708539" y="583755"/>
                </a:lnTo>
                <a:close/>
              </a:path>
              <a:path w="4450715" h="1921510">
                <a:moveTo>
                  <a:pt x="4352950" y="0"/>
                </a:moveTo>
                <a:lnTo>
                  <a:pt x="97294" y="0"/>
                </a:lnTo>
                <a:lnTo>
                  <a:pt x="59423" y="7645"/>
                </a:lnTo>
                <a:lnTo>
                  <a:pt x="28497" y="28497"/>
                </a:lnTo>
                <a:lnTo>
                  <a:pt x="7645" y="59423"/>
                </a:lnTo>
                <a:lnTo>
                  <a:pt x="0" y="97294"/>
                </a:lnTo>
                <a:lnTo>
                  <a:pt x="0" y="486460"/>
                </a:lnTo>
                <a:lnTo>
                  <a:pt x="7645" y="524332"/>
                </a:lnTo>
                <a:lnTo>
                  <a:pt x="28497" y="555258"/>
                </a:lnTo>
                <a:lnTo>
                  <a:pt x="59423" y="576109"/>
                </a:lnTo>
                <a:lnTo>
                  <a:pt x="97294" y="583755"/>
                </a:lnTo>
                <a:lnTo>
                  <a:pt x="4352950" y="583755"/>
                </a:lnTo>
                <a:lnTo>
                  <a:pt x="4390821" y="576109"/>
                </a:lnTo>
                <a:lnTo>
                  <a:pt x="4421747" y="555258"/>
                </a:lnTo>
                <a:lnTo>
                  <a:pt x="4442599" y="524332"/>
                </a:lnTo>
                <a:lnTo>
                  <a:pt x="4450245" y="486460"/>
                </a:lnTo>
                <a:lnTo>
                  <a:pt x="4450245" y="97294"/>
                </a:lnTo>
                <a:lnTo>
                  <a:pt x="4442599" y="59423"/>
                </a:lnTo>
                <a:lnTo>
                  <a:pt x="4421747" y="28497"/>
                </a:lnTo>
                <a:lnTo>
                  <a:pt x="4390821" y="7645"/>
                </a:lnTo>
                <a:lnTo>
                  <a:pt x="43529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4809" y="3643313"/>
            <a:ext cx="4450715" cy="1921510"/>
          </a:xfrm>
          <a:custGeom>
            <a:avLst/>
            <a:gdLst/>
            <a:ahLst/>
            <a:cxnLst/>
            <a:rect l="l" t="t" r="r" b="b"/>
            <a:pathLst>
              <a:path w="4450715" h="1921510">
                <a:moveTo>
                  <a:pt x="0" y="97294"/>
                </a:moveTo>
                <a:lnTo>
                  <a:pt x="7645" y="59423"/>
                </a:lnTo>
                <a:lnTo>
                  <a:pt x="28497" y="28497"/>
                </a:lnTo>
                <a:lnTo>
                  <a:pt x="59423" y="7645"/>
                </a:lnTo>
                <a:lnTo>
                  <a:pt x="97294" y="0"/>
                </a:lnTo>
                <a:lnTo>
                  <a:pt x="2595981" y="0"/>
                </a:lnTo>
                <a:lnTo>
                  <a:pt x="3708539" y="0"/>
                </a:lnTo>
                <a:lnTo>
                  <a:pt x="4352950" y="0"/>
                </a:lnTo>
                <a:lnTo>
                  <a:pt x="4390821" y="7645"/>
                </a:lnTo>
                <a:lnTo>
                  <a:pt x="4421747" y="28497"/>
                </a:lnTo>
                <a:lnTo>
                  <a:pt x="4442599" y="59423"/>
                </a:lnTo>
                <a:lnTo>
                  <a:pt x="4450245" y="97294"/>
                </a:lnTo>
                <a:lnTo>
                  <a:pt x="4450245" y="340525"/>
                </a:lnTo>
                <a:lnTo>
                  <a:pt x="4450245" y="486460"/>
                </a:lnTo>
                <a:lnTo>
                  <a:pt x="4442599" y="524332"/>
                </a:lnTo>
                <a:lnTo>
                  <a:pt x="4421747" y="555258"/>
                </a:lnTo>
                <a:lnTo>
                  <a:pt x="4390821" y="576109"/>
                </a:lnTo>
                <a:lnTo>
                  <a:pt x="4352950" y="583755"/>
                </a:lnTo>
                <a:lnTo>
                  <a:pt x="3708539" y="583755"/>
                </a:lnTo>
                <a:lnTo>
                  <a:pt x="4390390" y="1921294"/>
                </a:lnTo>
                <a:lnTo>
                  <a:pt x="2595981" y="583755"/>
                </a:lnTo>
                <a:lnTo>
                  <a:pt x="97294" y="583755"/>
                </a:lnTo>
                <a:lnTo>
                  <a:pt x="59423" y="576109"/>
                </a:lnTo>
                <a:lnTo>
                  <a:pt x="28497" y="555258"/>
                </a:lnTo>
                <a:lnTo>
                  <a:pt x="7645" y="524332"/>
                </a:lnTo>
                <a:lnTo>
                  <a:pt x="0" y="486460"/>
                </a:lnTo>
                <a:lnTo>
                  <a:pt x="0" y="340525"/>
                </a:lnTo>
                <a:lnTo>
                  <a:pt x="0" y="97294"/>
                </a:lnTo>
                <a:close/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文本占位符 2"/>
          <p:cNvSpPr txBox="1">
            <a:spLocks/>
          </p:cNvSpPr>
          <p:nvPr/>
        </p:nvSpPr>
        <p:spPr>
          <a:xfrm>
            <a:off x="5638800" y="3781049"/>
            <a:ext cx="13562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chemeClr val="tx1"/>
                </a:solidFill>
                <a:latin typeface="Heiti SC"/>
                <a:ea typeface="+mn-ea"/>
                <a:cs typeface="Heiti S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kern="0" dirty="0" smtClean="0">
                <a:solidFill>
                  <a:srgbClr val="FF0000"/>
                </a:solidFill>
              </a:rPr>
              <a:t>执行明细</a:t>
            </a:r>
            <a:endParaRPr lang="en-US" altLang="zh-CN" kern="0" dirty="0" smtClean="0">
              <a:solidFill>
                <a:srgbClr val="FF0000"/>
              </a:solidFill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316926" y="318122"/>
            <a:ext cx="58552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</a:t>
            </a:r>
          </a:p>
        </p:txBody>
      </p:sp>
    </p:spTree>
    <p:extLst>
      <p:ext uri="{BB962C8B-B14F-4D97-AF65-F5344CB8AC3E}">
        <p14:creationId xmlns:p14="http://schemas.microsoft.com/office/powerpoint/2010/main" val="3523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850" y="1285859"/>
            <a:ext cx="8947149" cy="465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16926" y="318122"/>
            <a:ext cx="58552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收支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明细</a:t>
            </a:r>
          </a:p>
        </p:txBody>
      </p:sp>
    </p:spTree>
    <p:extLst>
      <p:ext uri="{BB962C8B-B14F-4D97-AF65-F5344CB8AC3E}">
        <p14:creationId xmlns:p14="http://schemas.microsoft.com/office/powerpoint/2010/main" val="42122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9" name="矩形 8"/>
          <p:cNvSpPr/>
          <p:nvPr/>
        </p:nvSpPr>
        <p:spPr>
          <a:xfrm>
            <a:off x="1905000" y="25146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838200"/>
            <a:ext cx="9144000" cy="3630607"/>
            <a:chOff x="0" y="838200"/>
            <a:chExt cx="9144000" cy="36306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363060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27685" y="1905000"/>
              <a:ext cx="1295400" cy="304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object 4"/>
          <p:cNvSpPr txBox="1"/>
          <p:nvPr/>
        </p:nvSpPr>
        <p:spPr>
          <a:xfrm>
            <a:off x="381000" y="4697407"/>
            <a:ext cx="845820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核算账号的信息与财务模块和资产模块共享</a:t>
            </a:r>
            <a:endParaRPr lang="en-US" altLang="zh-CN" sz="2000" b="1" dirty="0" smtClean="0"/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HiraginoSansGB-W6"/>
                <a:cs typeface="HiraginoSansGB-W6"/>
              </a:rPr>
              <a:t>核算账号成员不一定是项目组成员</a:t>
            </a:r>
            <a:endParaRPr lang="en-US" altLang="zh-CN" sz="2000" b="1" dirty="0">
              <a:latin typeface="HiraginoSansGB-W6"/>
              <a:cs typeface="HiraginoSansGB-W6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HiraginoSansGB-W6"/>
                <a:cs typeface="HiraginoSansGB-W6"/>
              </a:rPr>
              <a:t>项目组成员可以看到该项目的所有核算账号信息，但核算账号成员不一定能看到项目</a:t>
            </a:r>
            <a:r>
              <a:rPr lang="zh-CN" altLang="en-US" sz="2000" b="1" dirty="0" smtClean="0">
                <a:latin typeface="HiraginoSansGB-W6"/>
                <a:cs typeface="HiraginoSansGB-W6"/>
              </a:rPr>
              <a:t>信息</a:t>
            </a:r>
            <a:endParaRPr lang="en-US" altLang="zh-CN" sz="2000" b="1" dirty="0">
              <a:latin typeface="HiraginoSansGB-W6"/>
              <a:cs typeface="HiraginoSansGB-W6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16926" y="318122"/>
            <a:ext cx="53980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 b="31654"/>
          <a:stretch/>
        </p:blipFill>
        <p:spPr>
          <a:xfrm>
            <a:off x="1493239" y="2438400"/>
            <a:ext cx="7650761" cy="22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7875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982980" algn="l"/>
                <a:tab pos="1469390" algn="l"/>
              </a:tabLst>
            </a:pPr>
            <a:r>
              <a:rPr sz="2800" dirty="0" err="1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181" y="3984244"/>
            <a:ext cx="234251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总体</a:t>
            </a:r>
            <a:r>
              <a:rPr sz="2800" b="1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sz="2800" b="1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7643" y="3984244"/>
            <a:ext cx="2325370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常见问题</a:t>
            </a:r>
            <a:endParaRPr sz="2800" spc="-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6479" y="1822069"/>
            <a:ext cx="2318573" cy="2162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7645" y="1822069"/>
            <a:ext cx="2325176" cy="2162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189" y="1822069"/>
            <a:ext cx="2340429" cy="2162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3416287" y="3984244"/>
            <a:ext cx="231876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 anchor="ctr" anchorCtr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操作</a:t>
            </a:r>
            <a:r>
              <a:rPr sz="2800" spc="-5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lang="en-US" sz="2800" spc="-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447800"/>
            <a:ext cx="9144000" cy="4675329"/>
          </a:xfrm>
          <a:prstGeom prst="rect">
            <a:avLst/>
          </a:prstGeom>
          <a:blipFill>
            <a:blip r:embed="rId3" cstate="print"/>
            <a:srcRect/>
            <a:stretch>
              <a:fillRect t="-42027" b="4202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6760" y="4495800"/>
            <a:ext cx="7650480" cy="1325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HiraginoSansGB-W6"/>
                <a:cs typeface="HiraginoSansGB-W6"/>
              </a:rPr>
              <a:t>    </a:t>
            </a:r>
            <a:r>
              <a:rPr sz="2000" b="1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是否启用经费使用</a:t>
            </a:r>
            <a:r>
              <a:rPr sz="2000" b="1" dirty="0" err="1">
                <a:latin typeface="HiraginoSansGB-W6"/>
                <a:cs typeface="HiraginoSansGB-W6"/>
              </a:rPr>
              <a:t>：用</a:t>
            </a:r>
            <a:r>
              <a:rPr sz="2000" b="1" spc="-15" dirty="0" err="1">
                <a:latin typeface="HiraginoSansGB-W6"/>
                <a:cs typeface="HiraginoSansGB-W6"/>
              </a:rPr>
              <a:t>户</a:t>
            </a:r>
            <a:r>
              <a:rPr sz="2000" b="1" dirty="0" err="1">
                <a:latin typeface="HiraginoSansGB-W6"/>
                <a:cs typeface="HiraginoSansGB-W6"/>
              </a:rPr>
              <a:t>可以</a:t>
            </a:r>
            <a:r>
              <a:rPr sz="2000" b="1" spc="-15" dirty="0" err="1">
                <a:latin typeface="HiraginoSansGB-W6"/>
                <a:cs typeface="HiraginoSansGB-W6"/>
              </a:rPr>
              <a:t>用</a:t>
            </a:r>
            <a:r>
              <a:rPr sz="2000" b="1" dirty="0" err="1">
                <a:latin typeface="HiraginoSansGB-W6"/>
                <a:cs typeface="HiraginoSansGB-W6"/>
              </a:rPr>
              <a:t>此核</a:t>
            </a:r>
            <a:r>
              <a:rPr sz="2000" b="1" spc="-15" dirty="0" err="1">
                <a:latin typeface="HiraginoSansGB-W6"/>
                <a:cs typeface="HiraginoSansGB-W6"/>
              </a:rPr>
              <a:t>算</a:t>
            </a:r>
            <a:r>
              <a:rPr sz="2000" b="1" dirty="0" err="1">
                <a:latin typeface="HiraginoSansGB-W6"/>
                <a:cs typeface="HiraginoSansGB-W6"/>
              </a:rPr>
              <a:t>账号</a:t>
            </a:r>
            <a:r>
              <a:rPr sz="2000" b="1" spc="-15" dirty="0" err="1">
                <a:latin typeface="HiraginoSansGB-W6"/>
                <a:cs typeface="HiraginoSansGB-W6"/>
              </a:rPr>
              <a:t>进</a:t>
            </a:r>
            <a:r>
              <a:rPr sz="2000" b="1" dirty="0" err="1">
                <a:latin typeface="HiraginoSansGB-W6"/>
                <a:cs typeface="HiraginoSansGB-W6"/>
              </a:rPr>
              <a:t>行网</a:t>
            </a:r>
            <a:r>
              <a:rPr sz="2000" b="1" spc="-15" dirty="0" err="1">
                <a:latin typeface="HiraginoSansGB-W6"/>
                <a:cs typeface="HiraginoSansGB-W6"/>
              </a:rPr>
              <a:t>上</a:t>
            </a:r>
            <a:r>
              <a:rPr sz="2000" b="1" dirty="0" err="1">
                <a:latin typeface="HiraginoSansGB-W6"/>
                <a:cs typeface="HiraginoSansGB-W6"/>
              </a:rPr>
              <a:t>报销</a:t>
            </a:r>
            <a:endParaRPr sz="2000" dirty="0">
              <a:latin typeface="HiraginoSansGB-W6"/>
              <a:cs typeface="HiraginoSansGB-W6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000" b="1" dirty="0" err="1">
                <a:solidFill>
                  <a:srgbClr val="FF0000"/>
                </a:solidFill>
                <a:latin typeface="HiraginoSansGB-W6"/>
                <a:cs typeface="HiraginoSansGB-W6"/>
              </a:rPr>
              <a:t>是否启用核算账号管理</a:t>
            </a:r>
            <a:r>
              <a:rPr sz="2000" b="1" spc="-15" dirty="0" err="1">
                <a:latin typeface="HiraginoSansGB-W6"/>
                <a:cs typeface="HiraginoSansGB-W6"/>
              </a:rPr>
              <a:t>：</a:t>
            </a:r>
            <a:r>
              <a:rPr sz="2000" b="1" dirty="0" err="1" smtClean="0">
                <a:latin typeface="HiraginoSansGB-W6"/>
                <a:cs typeface="HiraginoSansGB-W6"/>
              </a:rPr>
              <a:t>用户</a:t>
            </a:r>
            <a:r>
              <a:rPr sz="2000" b="1" spc="-15" dirty="0" err="1" smtClean="0">
                <a:latin typeface="HiraginoSansGB-W6"/>
                <a:cs typeface="HiraginoSansGB-W6"/>
              </a:rPr>
              <a:t>可</a:t>
            </a:r>
            <a:r>
              <a:rPr sz="2000" b="1" dirty="0" err="1" smtClean="0">
                <a:latin typeface="HiraginoSansGB-W6"/>
                <a:cs typeface="HiraginoSansGB-W6"/>
              </a:rPr>
              <a:t>以将</a:t>
            </a:r>
            <a:r>
              <a:rPr sz="2000" b="1" spc="-15" dirty="0" err="1" smtClean="0">
                <a:latin typeface="HiraginoSansGB-W6"/>
                <a:cs typeface="HiraginoSansGB-W6"/>
              </a:rPr>
              <a:t>些</a:t>
            </a:r>
            <a:r>
              <a:rPr sz="2000" b="1" dirty="0" err="1" smtClean="0">
                <a:latin typeface="HiraginoSansGB-W6"/>
                <a:cs typeface="HiraginoSansGB-W6"/>
              </a:rPr>
              <a:t>核算</a:t>
            </a:r>
            <a:r>
              <a:rPr sz="2000" b="1" spc="-15" dirty="0" err="1" smtClean="0">
                <a:latin typeface="HiraginoSansGB-W6"/>
                <a:cs typeface="HiraginoSansGB-W6"/>
              </a:rPr>
              <a:t>账</a:t>
            </a:r>
            <a:r>
              <a:rPr sz="2000" b="1" dirty="0" err="1" smtClean="0">
                <a:latin typeface="HiraginoSansGB-W6"/>
                <a:cs typeface="HiraginoSansGB-W6"/>
              </a:rPr>
              <a:t>号授</a:t>
            </a:r>
            <a:r>
              <a:rPr sz="2000" b="1" spc="-15" dirty="0" err="1" smtClean="0">
                <a:latin typeface="HiraginoSansGB-W6"/>
                <a:cs typeface="HiraginoSansGB-W6"/>
              </a:rPr>
              <a:t>权</a:t>
            </a:r>
            <a:r>
              <a:rPr sz="2000" b="1" dirty="0" err="1" smtClean="0">
                <a:latin typeface="HiraginoSansGB-W6"/>
                <a:cs typeface="HiraginoSansGB-W6"/>
              </a:rPr>
              <a:t>给其</a:t>
            </a:r>
            <a:r>
              <a:rPr sz="2000" b="1" spc="-15" dirty="0" err="1" smtClean="0">
                <a:latin typeface="HiraginoSansGB-W6"/>
                <a:cs typeface="HiraginoSansGB-W6"/>
              </a:rPr>
              <a:t>他</a:t>
            </a:r>
            <a:r>
              <a:rPr sz="2000" b="1" dirty="0" err="1" smtClean="0">
                <a:latin typeface="HiraginoSansGB-W6"/>
                <a:cs typeface="HiraginoSansGB-W6"/>
              </a:rPr>
              <a:t>人使</a:t>
            </a:r>
            <a:r>
              <a:rPr sz="2000" b="1" spc="-15" dirty="0" err="1" smtClean="0">
                <a:latin typeface="HiraginoSansGB-W6"/>
                <a:cs typeface="HiraginoSansGB-W6"/>
              </a:rPr>
              <a:t>用</a:t>
            </a:r>
            <a:r>
              <a:rPr lang="en-US" sz="2000" b="1" dirty="0">
                <a:latin typeface="HiraginoSansGB-W6"/>
                <a:cs typeface="HiraginoSansGB-W6"/>
              </a:rPr>
              <a:t> </a:t>
            </a:r>
            <a:r>
              <a:rPr lang="en-US" sz="2000" b="1" dirty="0" smtClean="0">
                <a:latin typeface="HiraginoSansGB-W6"/>
                <a:cs typeface="HiraginoSansGB-W6"/>
              </a:rPr>
              <a:t> </a:t>
            </a: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en-US" sz="2000" b="1" dirty="0">
                <a:solidFill>
                  <a:srgbClr val="FF0000"/>
                </a:solidFill>
                <a:latin typeface="HiraginoSansGB-W6"/>
                <a:cs typeface="HiraginoSansGB-W6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HiraginoSansGB-W6"/>
                <a:cs typeface="HiraginoSansGB-W6"/>
              </a:rPr>
              <a:t>   </a:t>
            </a:r>
            <a:r>
              <a:rPr sz="2000" b="1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是否启用经费查询</a:t>
            </a:r>
            <a:r>
              <a:rPr sz="2000" b="1" dirty="0" err="1">
                <a:latin typeface="HiraginoSansGB-W6"/>
                <a:cs typeface="HiraginoSansGB-W6"/>
              </a:rPr>
              <a:t>：用</a:t>
            </a:r>
            <a:r>
              <a:rPr sz="2000" b="1" spc="-15" dirty="0" err="1">
                <a:latin typeface="HiraginoSansGB-W6"/>
                <a:cs typeface="HiraginoSansGB-W6"/>
              </a:rPr>
              <a:t>户</a:t>
            </a:r>
            <a:r>
              <a:rPr sz="2000" b="1" dirty="0" err="1">
                <a:latin typeface="HiraginoSansGB-W6"/>
                <a:cs typeface="HiraginoSansGB-W6"/>
              </a:rPr>
              <a:t>可以</a:t>
            </a:r>
            <a:r>
              <a:rPr sz="2000" b="1" spc="-15" dirty="0" err="1">
                <a:latin typeface="HiraginoSansGB-W6"/>
                <a:cs typeface="HiraginoSansGB-W6"/>
              </a:rPr>
              <a:t>查</a:t>
            </a:r>
            <a:r>
              <a:rPr sz="2000" b="1" dirty="0" err="1">
                <a:latin typeface="HiraginoSansGB-W6"/>
                <a:cs typeface="HiraginoSansGB-W6"/>
              </a:rPr>
              <a:t>询经</a:t>
            </a:r>
            <a:r>
              <a:rPr sz="2000" b="1" spc="-15" dirty="0" err="1">
                <a:latin typeface="HiraginoSansGB-W6"/>
                <a:cs typeface="HiraginoSansGB-W6"/>
              </a:rPr>
              <a:t>费</a:t>
            </a:r>
            <a:r>
              <a:rPr sz="2000" b="1" dirty="0" err="1">
                <a:latin typeface="HiraginoSansGB-W6"/>
                <a:cs typeface="HiraginoSansGB-W6"/>
              </a:rPr>
              <a:t>执行</a:t>
            </a:r>
            <a:r>
              <a:rPr sz="2000" b="1" spc="-15" dirty="0" err="1">
                <a:latin typeface="HiraginoSansGB-W6"/>
                <a:cs typeface="HiraginoSansGB-W6"/>
              </a:rPr>
              <a:t>明</a:t>
            </a:r>
            <a:r>
              <a:rPr sz="2000" b="1" dirty="0" err="1">
                <a:latin typeface="HiraginoSansGB-W6"/>
                <a:cs typeface="HiraginoSansGB-W6"/>
              </a:rPr>
              <a:t>细</a:t>
            </a:r>
            <a:endParaRPr sz="2000" dirty="0">
              <a:latin typeface="HiraginoSansGB-W6"/>
              <a:cs typeface="HiraginoSansGB-W6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662242" y="24987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授权业务</a:t>
            </a:r>
          </a:p>
        </p:txBody>
      </p:sp>
    </p:spTree>
    <p:extLst>
      <p:ext uri="{BB962C8B-B14F-4D97-AF65-F5344CB8AC3E}">
        <p14:creationId xmlns:p14="http://schemas.microsoft.com/office/powerpoint/2010/main" val="4545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702" y="986596"/>
            <a:ext cx="1048175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err="1">
                <a:latin typeface="HiraginoSansGB-W6"/>
                <a:cs typeface="HiraginoSansGB-W6"/>
              </a:rPr>
              <a:t>路径：</a:t>
            </a:r>
            <a:r>
              <a:rPr b="1" dirty="0" err="1" smtClean="0">
                <a:latin typeface="HiraginoSansGB-W6"/>
                <a:cs typeface="HiraginoSansGB-W6"/>
              </a:rPr>
              <a:t>科研项目</a:t>
            </a:r>
            <a:r>
              <a:rPr b="1" dirty="0" smtClean="0">
                <a:latin typeface="HiraginoSansGB-W6"/>
                <a:cs typeface="HiraginoSansGB-W6"/>
              </a:rPr>
              <a:t>-&gt;</a:t>
            </a:r>
            <a:r>
              <a:rPr b="1" dirty="0">
                <a:latin typeface="HiraginoSansGB-W6"/>
                <a:cs typeface="HiraginoSansGB-W6"/>
              </a:rPr>
              <a:t>经费管理-&gt;</a:t>
            </a:r>
            <a:r>
              <a:rPr b="1" dirty="0" err="1" smtClean="0">
                <a:latin typeface="HiraginoSansGB-W6"/>
                <a:cs typeface="HiraginoSansGB-W6"/>
              </a:rPr>
              <a:t>核算账号及预算编制</a:t>
            </a:r>
            <a:r>
              <a:rPr b="1" dirty="0" smtClean="0">
                <a:latin typeface="HiraginoSansGB-W6"/>
                <a:cs typeface="HiraginoSansGB-W6"/>
              </a:rPr>
              <a:t>-&gt;</a:t>
            </a:r>
            <a:r>
              <a:rPr b="1" dirty="0" err="1">
                <a:latin typeface="HiraginoSansGB-W6"/>
                <a:cs typeface="HiraginoSansGB-W6"/>
              </a:rPr>
              <a:t>点击需要变更的核算账号</a:t>
            </a:r>
            <a:r>
              <a:rPr b="1" dirty="0" smtClean="0">
                <a:latin typeface="HiraginoSansGB-W6"/>
                <a:cs typeface="HiraginoSansGB-W6"/>
              </a:rPr>
              <a:t>-&gt;</a:t>
            </a:r>
            <a:r>
              <a:rPr b="1" dirty="0" err="1" smtClean="0">
                <a:latin typeface="HiraginoSansGB-W6"/>
                <a:cs typeface="HiraginoSansGB-W6"/>
              </a:rPr>
              <a:t>人员授权</a:t>
            </a:r>
            <a:endParaRPr b="1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71612"/>
            <a:ext cx="8893174" cy="4335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0299" y="3946525"/>
            <a:ext cx="5867398" cy="2911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7599" y="3933825"/>
            <a:ext cx="5892800" cy="2924175"/>
          </a:xfrm>
          <a:custGeom>
            <a:avLst/>
            <a:gdLst/>
            <a:ahLst/>
            <a:cxnLst/>
            <a:rect l="l" t="t" r="r" b="b"/>
            <a:pathLst>
              <a:path w="5892800" h="2924175">
                <a:moveTo>
                  <a:pt x="0" y="0"/>
                </a:moveTo>
                <a:lnTo>
                  <a:pt x="5892800" y="0"/>
                </a:lnTo>
                <a:lnTo>
                  <a:pt x="5892800" y="2924175"/>
                </a:lnTo>
              </a:path>
            </a:pathLst>
          </a:custGeom>
          <a:ln w="25400">
            <a:solidFill>
              <a:srgbClr val="604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599" y="3933825"/>
            <a:ext cx="0" cy="2924175"/>
          </a:xfrm>
          <a:custGeom>
            <a:avLst/>
            <a:gdLst/>
            <a:ahLst/>
            <a:cxnLst/>
            <a:rect l="l" t="t" r="r" b="b"/>
            <a:pathLst>
              <a:path h="2924175">
                <a:moveTo>
                  <a:pt x="0" y="2924175"/>
                </a:moveTo>
                <a:lnTo>
                  <a:pt x="0" y="0"/>
                </a:lnTo>
              </a:path>
            </a:pathLst>
          </a:custGeom>
          <a:ln w="25400">
            <a:solidFill>
              <a:srgbClr val="604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2300" y="2542032"/>
            <a:ext cx="605027" cy="605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2300" y="2528316"/>
            <a:ext cx="605027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4678" y="257173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80">
                <a:moveTo>
                  <a:pt x="250037" y="0"/>
                </a:moveTo>
                <a:lnTo>
                  <a:pt x="205090" y="4028"/>
                </a:lnTo>
                <a:lnTo>
                  <a:pt x="162788" y="15643"/>
                </a:lnTo>
                <a:lnTo>
                  <a:pt x="123835" y="34138"/>
                </a:lnTo>
                <a:lnTo>
                  <a:pt x="88938" y="58807"/>
                </a:lnTo>
                <a:lnTo>
                  <a:pt x="58803" y="88943"/>
                </a:lnTo>
                <a:lnTo>
                  <a:pt x="34135" y="123840"/>
                </a:lnTo>
                <a:lnTo>
                  <a:pt x="15642" y="162793"/>
                </a:lnTo>
                <a:lnTo>
                  <a:pt x="4028" y="205094"/>
                </a:lnTo>
                <a:lnTo>
                  <a:pt x="0" y="250037"/>
                </a:lnTo>
                <a:lnTo>
                  <a:pt x="4028" y="294980"/>
                </a:lnTo>
                <a:lnTo>
                  <a:pt x="15642" y="337281"/>
                </a:lnTo>
                <a:lnTo>
                  <a:pt x="34135" y="376234"/>
                </a:lnTo>
                <a:lnTo>
                  <a:pt x="58803" y="411131"/>
                </a:lnTo>
                <a:lnTo>
                  <a:pt x="88938" y="441267"/>
                </a:lnTo>
                <a:lnTo>
                  <a:pt x="123835" y="465936"/>
                </a:lnTo>
                <a:lnTo>
                  <a:pt x="162788" y="484431"/>
                </a:lnTo>
                <a:lnTo>
                  <a:pt x="205090" y="496046"/>
                </a:lnTo>
                <a:lnTo>
                  <a:pt x="250037" y="500075"/>
                </a:lnTo>
                <a:lnTo>
                  <a:pt x="294980" y="496046"/>
                </a:lnTo>
                <a:lnTo>
                  <a:pt x="337280" y="484431"/>
                </a:lnTo>
                <a:lnTo>
                  <a:pt x="376230" y="465936"/>
                </a:lnTo>
                <a:lnTo>
                  <a:pt x="411126" y="441267"/>
                </a:lnTo>
                <a:lnTo>
                  <a:pt x="441260" y="411131"/>
                </a:lnTo>
                <a:lnTo>
                  <a:pt x="465927" y="376234"/>
                </a:lnTo>
                <a:lnTo>
                  <a:pt x="484420" y="337281"/>
                </a:lnTo>
                <a:lnTo>
                  <a:pt x="496034" y="294980"/>
                </a:lnTo>
                <a:lnTo>
                  <a:pt x="500062" y="250037"/>
                </a:lnTo>
                <a:lnTo>
                  <a:pt x="496034" y="205094"/>
                </a:lnTo>
                <a:lnTo>
                  <a:pt x="484420" y="162793"/>
                </a:lnTo>
                <a:lnTo>
                  <a:pt x="465927" y="123840"/>
                </a:lnTo>
                <a:lnTo>
                  <a:pt x="441260" y="88943"/>
                </a:lnTo>
                <a:lnTo>
                  <a:pt x="411126" y="58807"/>
                </a:lnTo>
                <a:lnTo>
                  <a:pt x="376230" y="34138"/>
                </a:lnTo>
                <a:lnTo>
                  <a:pt x="337280" y="15643"/>
                </a:lnTo>
                <a:lnTo>
                  <a:pt x="294980" y="4028"/>
                </a:lnTo>
                <a:lnTo>
                  <a:pt x="2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4678" y="257173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80">
                <a:moveTo>
                  <a:pt x="0" y="250037"/>
                </a:moveTo>
                <a:lnTo>
                  <a:pt x="4028" y="205094"/>
                </a:lnTo>
                <a:lnTo>
                  <a:pt x="15642" y="162793"/>
                </a:lnTo>
                <a:lnTo>
                  <a:pt x="34135" y="123840"/>
                </a:lnTo>
                <a:lnTo>
                  <a:pt x="58803" y="88943"/>
                </a:lnTo>
                <a:lnTo>
                  <a:pt x="88938" y="58807"/>
                </a:lnTo>
                <a:lnTo>
                  <a:pt x="123835" y="34138"/>
                </a:lnTo>
                <a:lnTo>
                  <a:pt x="162788" y="15643"/>
                </a:lnTo>
                <a:lnTo>
                  <a:pt x="205090" y="4028"/>
                </a:lnTo>
                <a:lnTo>
                  <a:pt x="250037" y="0"/>
                </a:lnTo>
                <a:lnTo>
                  <a:pt x="294980" y="4028"/>
                </a:lnTo>
                <a:lnTo>
                  <a:pt x="337280" y="15643"/>
                </a:lnTo>
                <a:lnTo>
                  <a:pt x="376230" y="34138"/>
                </a:lnTo>
                <a:lnTo>
                  <a:pt x="411126" y="58807"/>
                </a:lnTo>
                <a:lnTo>
                  <a:pt x="441260" y="88943"/>
                </a:lnTo>
                <a:lnTo>
                  <a:pt x="465927" y="123840"/>
                </a:lnTo>
                <a:lnTo>
                  <a:pt x="484420" y="162793"/>
                </a:lnTo>
                <a:lnTo>
                  <a:pt x="496034" y="205094"/>
                </a:lnTo>
                <a:lnTo>
                  <a:pt x="500062" y="250037"/>
                </a:lnTo>
                <a:lnTo>
                  <a:pt x="496034" y="294980"/>
                </a:lnTo>
                <a:lnTo>
                  <a:pt x="484420" y="337281"/>
                </a:lnTo>
                <a:lnTo>
                  <a:pt x="465927" y="376234"/>
                </a:lnTo>
                <a:lnTo>
                  <a:pt x="441260" y="411131"/>
                </a:lnTo>
                <a:lnTo>
                  <a:pt x="411126" y="441267"/>
                </a:lnTo>
                <a:lnTo>
                  <a:pt x="376230" y="465936"/>
                </a:lnTo>
                <a:lnTo>
                  <a:pt x="337280" y="484431"/>
                </a:lnTo>
                <a:lnTo>
                  <a:pt x="294980" y="496046"/>
                </a:lnTo>
                <a:lnTo>
                  <a:pt x="250037" y="500075"/>
                </a:lnTo>
                <a:lnTo>
                  <a:pt x="205090" y="496046"/>
                </a:lnTo>
                <a:lnTo>
                  <a:pt x="162788" y="484431"/>
                </a:lnTo>
                <a:lnTo>
                  <a:pt x="123835" y="465936"/>
                </a:lnTo>
                <a:lnTo>
                  <a:pt x="88938" y="441267"/>
                </a:lnTo>
                <a:lnTo>
                  <a:pt x="58803" y="411131"/>
                </a:lnTo>
                <a:lnTo>
                  <a:pt x="34135" y="376234"/>
                </a:lnTo>
                <a:lnTo>
                  <a:pt x="15642" y="337281"/>
                </a:lnTo>
                <a:lnTo>
                  <a:pt x="4028" y="294980"/>
                </a:lnTo>
                <a:lnTo>
                  <a:pt x="0" y="250037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74572" y="260638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06440" y="4114800"/>
            <a:ext cx="603503" cy="603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4915" y="4099559"/>
            <a:ext cx="605027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7883" y="4143375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250037" y="0"/>
                </a:moveTo>
                <a:lnTo>
                  <a:pt x="205090" y="4028"/>
                </a:lnTo>
                <a:lnTo>
                  <a:pt x="162788" y="15643"/>
                </a:lnTo>
                <a:lnTo>
                  <a:pt x="123835" y="34138"/>
                </a:lnTo>
                <a:lnTo>
                  <a:pt x="88938" y="58807"/>
                </a:lnTo>
                <a:lnTo>
                  <a:pt x="58803" y="88943"/>
                </a:lnTo>
                <a:lnTo>
                  <a:pt x="34135" y="123840"/>
                </a:lnTo>
                <a:lnTo>
                  <a:pt x="15642" y="162793"/>
                </a:lnTo>
                <a:lnTo>
                  <a:pt x="4028" y="205094"/>
                </a:lnTo>
                <a:lnTo>
                  <a:pt x="0" y="250037"/>
                </a:lnTo>
                <a:lnTo>
                  <a:pt x="4028" y="294980"/>
                </a:lnTo>
                <a:lnTo>
                  <a:pt x="15642" y="337281"/>
                </a:lnTo>
                <a:lnTo>
                  <a:pt x="34135" y="376234"/>
                </a:lnTo>
                <a:lnTo>
                  <a:pt x="58803" y="411131"/>
                </a:lnTo>
                <a:lnTo>
                  <a:pt x="88938" y="441267"/>
                </a:lnTo>
                <a:lnTo>
                  <a:pt x="123835" y="465936"/>
                </a:lnTo>
                <a:lnTo>
                  <a:pt x="162788" y="484431"/>
                </a:lnTo>
                <a:lnTo>
                  <a:pt x="205090" y="496046"/>
                </a:lnTo>
                <a:lnTo>
                  <a:pt x="250037" y="500075"/>
                </a:lnTo>
                <a:lnTo>
                  <a:pt x="294980" y="496046"/>
                </a:lnTo>
                <a:lnTo>
                  <a:pt x="337280" y="484431"/>
                </a:lnTo>
                <a:lnTo>
                  <a:pt x="376230" y="465936"/>
                </a:lnTo>
                <a:lnTo>
                  <a:pt x="411126" y="441267"/>
                </a:lnTo>
                <a:lnTo>
                  <a:pt x="441260" y="411131"/>
                </a:lnTo>
                <a:lnTo>
                  <a:pt x="465927" y="376234"/>
                </a:lnTo>
                <a:lnTo>
                  <a:pt x="484420" y="337281"/>
                </a:lnTo>
                <a:lnTo>
                  <a:pt x="496034" y="294980"/>
                </a:lnTo>
                <a:lnTo>
                  <a:pt x="500062" y="250037"/>
                </a:lnTo>
                <a:lnTo>
                  <a:pt x="496034" y="205094"/>
                </a:lnTo>
                <a:lnTo>
                  <a:pt x="484420" y="162793"/>
                </a:lnTo>
                <a:lnTo>
                  <a:pt x="465927" y="123840"/>
                </a:lnTo>
                <a:lnTo>
                  <a:pt x="441260" y="88943"/>
                </a:lnTo>
                <a:lnTo>
                  <a:pt x="411126" y="58807"/>
                </a:lnTo>
                <a:lnTo>
                  <a:pt x="376230" y="34138"/>
                </a:lnTo>
                <a:lnTo>
                  <a:pt x="337280" y="15643"/>
                </a:lnTo>
                <a:lnTo>
                  <a:pt x="294980" y="4028"/>
                </a:lnTo>
                <a:lnTo>
                  <a:pt x="2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7883" y="4143375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0" y="250037"/>
                </a:moveTo>
                <a:lnTo>
                  <a:pt x="4028" y="205094"/>
                </a:lnTo>
                <a:lnTo>
                  <a:pt x="15642" y="162793"/>
                </a:lnTo>
                <a:lnTo>
                  <a:pt x="34135" y="123840"/>
                </a:lnTo>
                <a:lnTo>
                  <a:pt x="58803" y="88943"/>
                </a:lnTo>
                <a:lnTo>
                  <a:pt x="88938" y="58807"/>
                </a:lnTo>
                <a:lnTo>
                  <a:pt x="123835" y="34138"/>
                </a:lnTo>
                <a:lnTo>
                  <a:pt x="162788" y="15643"/>
                </a:lnTo>
                <a:lnTo>
                  <a:pt x="205090" y="4028"/>
                </a:lnTo>
                <a:lnTo>
                  <a:pt x="250037" y="0"/>
                </a:lnTo>
                <a:lnTo>
                  <a:pt x="294980" y="4028"/>
                </a:lnTo>
                <a:lnTo>
                  <a:pt x="337280" y="15643"/>
                </a:lnTo>
                <a:lnTo>
                  <a:pt x="376230" y="34138"/>
                </a:lnTo>
                <a:lnTo>
                  <a:pt x="411126" y="58807"/>
                </a:lnTo>
                <a:lnTo>
                  <a:pt x="441260" y="88943"/>
                </a:lnTo>
                <a:lnTo>
                  <a:pt x="465927" y="123840"/>
                </a:lnTo>
                <a:lnTo>
                  <a:pt x="484420" y="162793"/>
                </a:lnTo>
                <a:lnTo>
                  <a:pt x="496034" y="205094"/>
                </a:lnTo>
                <a:lnTo>
                  <a:pt x="500062" y="250037"/>
                </a:lnTo>
                <a:lnTo>
                  <a:pt x="496034" y="294980"/>
                </a:lnTo>
                <a:lnTo>
                  <a:pt x="484420" y="337281"/>
                </a:lnTo>
                <a:lnTo>
                  <a:pt x="465927" y="376234"/>
                </a:lnTo>
                <a:lnTo>
                  <a:pt x="441260" y="411131"/>
                </a:lnTo>
                <a:lnTo>
                  <a:pt x="411126" y="441267"/>
                </a:lnTo>
                <a:lnTo>
                  <a:pt x="376230" y="465936"/>
                </a:lnTo>
                <a:lnTo>
                  <a:pt x="337280" y="484431"/>
                </a:lnTo>
                <a:lnTo>
                  <a:pt x="294980" y="496046"/>
                </a:lnTo>
                <a:lnTo>
                  <a:pt x="250037" y="500075"/>
                </a:lnTo>
                <a:lnTo>
                  <a:pt x="205090" y="496046"/>
                </a:lnTo>
                <a:lnTo>
                  <a:pt x="162788" y="484431"/>
                </a:lnTo>
                <a:lnTo>
                  <a:pt x="123835" y="465936"/>
                </a:lnTo>
                <a:lnTo>
                  <a:pt x="88938" y="441267"/>
                </a:lnTo>
                <a:lnTo>
                  <a:pt x="58803" y="411131"/>
                </a:lnTo>
                <a:lnTo>
                  <a:pt x="34135" y="376234"/>
                </a:lnTo>
                <a:lnTo>
                  <a:pt x="15642" y="337281"/>
                </a:lnTo>
                <a:lnTo>
                  <a:pt x="4028" y="294980"/>
                </a:lnTo>
                <a:lnTo>
                  <a:pt x="0" y="250037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22310" y="4178020"/>
            <a:ext cx="2540000" cy="2064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585"/>
              </a:spcBef>
            </a:pPr>
            <a:r>
              <a:rPr sz="1800" b="1" dirty="0" err="1">
                <a:solidFill>
                  <a:srgbClr val="FF0000"/>
                </a:solidFill>
                <a:latin typeface="HiraginoSansGB-W6"/>
                <a:cs typeface="HiraginoSansGB-W6"/>
              </a:rPr>
              <a:t>如果没有“人员授权”</a:t>
            </a:r>
            <a:r>
              <a:rPr sz="1800" b="1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按钮</a:t>
            </a:r>
            <a:r>
              <a:rPr sz="1800" b="1" dirty="0" err="1">
                <a:solidFill>
                  <a:srgbClr val="FF0000"/>
                </a:solidFill>
                <a:latin typeface="HiraginoSansGB-W6"/>
                <a:cs typeface="HiraginoSansGB-W6"/>
              </a:rPr>
              <a:t>，</a:t>
            </a:r>
            <a:r>
              <a:rPr sz="1800" b="1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说明当前用户没有该核算账号的管理权限</a:t>
            </a:r>
            <a:endParaRPr sz="1800" dirty="0">
              <a:latin typeface="HiraginoSansGB-W6"/>
              <a:cs typeface="HiraginoSansGB-W6"/>
            </a:endParaRP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662242" y="24987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授权业务</a:t>
            </a:r>
          </a:p>
        </p:txBody>
      </p:sp>
    </p:spTree>
    <p:extLst>
      <p:ext uri="{BB962C8B-B14F-4D97-AF65-F5344CB8AC3E}">
        <p14:creationId xmlns:p14="http://schemas.microsoft.com/office/powerpoint/2010/main" val="781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242" y="24987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授权业务</a:t>
            </a:r>
            <a:endParaRPr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472" y="866410"/>
            <a:ext cx="8001634" cy="654050"/>
          </a:xfrm>
          <a:custGeom>
            <a:avLst/>
            <a:gdLst/>
            <a:ahLst/>
            <a:cxnLst/>
            <a:rect l="l" t="t" r="r" b="b"/>
            <a:pathLst>
              <a:path w="8001634" h="654050">
                <a:moveTo>
                  <a:pt x="7892046" y="0"/>
                </a:moveTo>
                <a:lnTo>
                  <a:pt x="109004" y="0"/>
                </a:lnTo>
                <a:lnTo>
                  <a:pt x="66576" y="8566"/>
                </a:lnTo>
                <a:lnTo>
                  <a:pt x="31927" y="31927"/>
                </a:lnTo>
                <a:lnTo>
                  <a:pt x="8566" y="66576"/>
                </a:lnTo>
                <a:lnTo>
                  <a:pt x="0" y="109004"/>
                </a:lnTo>
                <a:lnTo>
                  <a:pt x="0" y="545020"/>
                </a:lnTo>
                <a:lnTo>
                  <a:pt x="8566" y="587448"/>
                </a:lnTo>
                <a:lnTo>
                  <a:pt x="31927" y="622096"/>
                </a:lnTo>
                <a:lnTo>
                  <a:pt x="66576" y="645458"/>
                </a:lnTo>
                <a:lnTo>
                  <a:pt x="109004" y="654024"/>
                </a:lnTo>
                <a:lnTo>
                  <a:pt x="7892046" y="654024"/>
                </a:lnTo>
                <a:lnTo>
                  <a:pt x="7934479" y="645458"/>
                </a:lnTo>
                <a:lnTo>
                  <a:pt x="7969127" y="622096"/>
                </a:lnTo>
                <a:lnTo>
                  <a:pt x="7992486" y="587448"/>
                </a:lnTo>
                <a:lnTo>
                  <a:pt x="8001050" y="545020"/>
                </a:lnTo>
                <a:lnTo>
                  <a:pt x="8001050" y="109004"/>
                </a:lnTo>
                <a:lnTo>
                  <a:pt x="7992486" y="66576"/>
                </a:lnTo>
                <a:lnTo>
                  <a:pt x="7969127" y="31927"/>
                </a:lnTo>
                <a:lnTo>
                  <a:pt x="7934479" y="8566"/>
                </a:lnTo>
                <a:lnTo>
                  <a:pt x="78920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472" y="863973"/>
            <a:ext cx="8001634" cy="654050"/>
          </a:xfrm>
          <a:custGeom>
            <a:avLst/>
            <a:gdLst/>
            <a:ahLst/>
            <a:cxnLst/>
            <a:rect l="l" t="t" r="r" b="b"/>
            <a:pathLst>
              <a:path w="8001634" h="654050">
                <a:moveTo>
                  <a:pt x="0" y="109004"/>
                </a:moveTo>
                <a:lnTo>
                  <a:pt x="8566" y="66576"/>
                </a:lnTo>
                <a:lnTo>
                  <a:pt x="31927" y="31927"/>
                </a:lnTo>
                <a:lnTo>
                  <a:pt x="66576" y="8566"/>
                </a:lnTo>
                <a:lnTo>
                  <a:pt x="109004" y="0"/>
                </a:lnTo>
                <a:lnTo>
                  <a:pt x="7892046" y="0"/>
                </a:lnTo>
                <a:lnTo>
                  <a:pt x="7934479" y="8566"/>
                </a:lnTo>
                <a:lnTo>
                  <a:pt x="7969127" y="31927"/>
                </a:lnTo>
                <a:lnTo>
                  <a:pt x="7992486" y="66576"/>
                </a:lnTo>
                <a:lnTo>
                  <a:pt x="8001050" y="109004"/>
                </a:lnTo>
                <a:lnTo>
                  <a:pt x="8001050" y="545020"/>
                </a:lnTo>
                <a:lnTo>
                  <a:pt x="7992486" y="587448"/>
                </a:lnTo>
                <a:lnTo>
                  <a:pt x="7969127" y="622096"/>
                </a:lnTo>
                <a:lnTo>
                  <a:pt x="7934479" y="645458"/>
                </a:lnTo>
                <a:lnTo>
                  <a:pt x="7892046" y="654024"/>
                </a:lnTo>
                <a:lnTo>
                  <a:pt x="109004" y="654024"/>
                </a:lnTo>
                <a:lnTo>
                  <a:pt x="66576" y="645458"/>
                </a:lnTo>
                <a:lnTo>
                  <a:pt x="31927" y="622096"/>
                </a:lnTo>
                <a:lnTo>
                  <a:pt x="8566" y="587448"/>
                </a:lnTo>
                <a:lnTo>
                  <a:pt x="0" y="545020"/>
                </a:lnTo>
                <a:lnTo>
                  <a:pt x="0" y="1090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6320" y="1444435"/>
            <a:ext cx="7494270" cy="1551066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363855" marR="5080" indent="-228600">
              <a:lnSpc>
                <a:spcPts val="2340"/>
              </a:lnSpc>
              <a:spcBef>
                <a:spcPts val="1435"/>
              </a:spcBef>
              <a:buFont typeface="Arial"/>
              <a:buChar char="•"/>
              <a:tabLst>
                <a:tab pos="364490" algn="l"/>
              </a:tabLst>
            </a:pPr>
            <a:r>
              <a:rPr sz="2000" dirty="0" err="1" smtClean="0">
                <a:latin typeface="Arial Unicode MS"/>
                <a:cs typeface="Arial Unicode MS"/>
              </a:rPr>
              <a:t>核算账号审核通过后</a:t>
            </a:r>
            <a:r>
              <a:rPr sz="2000" dirty="0" err="1">
                <a:latin typeface="Arial Unicode MS"/>
                <a:cs typeface="Arial Unicode MS"/>
              </a:rPr>
              <a:t>，</a:t>
            </a:r>
            <a:r>
              <a:rPr sz="2000" spc="-15" dirty="0" err="1">
                <a:latin typeface="Arial Unicode MS"/>
                <a:cs typeface="Arial Unicode MS"/>
              </a:rPr>
              <a:t>如</a:t>
            </a:r>
            <a:r>
              <a:rPr sz="2000" dirty="0" err="1">
                <a:latin typeface="Arial Unicode MS"/>
                <a:cs typeface="Arial Unicode MS"/>
              </a:rPr>
              <a:t>果想</a:t>
            </a:r>
            <a:r>
              <a:rPr sz="2000" spc="-15" dirty="0" err="1">
                <a:latin typeface="Arial Unicode MS"/>
                <a:cs typeface="Arial Unicode MS"/>
              </a:rPr>
              <a:t>维</a:t>
            </a:r>
            <a:r>
              <a:rPr sz="2000" dirty="0" err="1">
                <a:latin typeface="Arial Unicode MS"/>
                <a:cs typeface="Arial Unicode MS"/>
              </a:rPr>
              <a:t>护使</a:t>
            </a:r>
            <a:r>
              <a:rPr sz="2000" spc="-15" dirty="0" err="1">
                <a:latin typeface="Arial Unicode MS"/>
                <a:cs typeface="Arial Unicode MS"/>
              </a:rPr>
              <a:t>用</a:t>
            </a:r>
            <a:r>
              <a:rPr sz="2000" dirty="0" err="1">
                <a:latin typeface="Arial Unicode MS"/>
                <a:cs typeface="Arial Unicode MS"/>
              </a:rPr>
              <a:t>人员</a:t>
            </a:r>
            <a:r>
              <a:rPr sz="2000" spc="-15" dirty="0" err="1">
                <a:latin typeface="Arial Unicode MS"/>
                <a:cs typeface="Arial Unicode MS"/>
              </a:rPr>
              <a:t>，</a:t>
            </a:r>
            <a:r>
              <a:rPr sz="2000" dirty="0" err="1">
                <a:latin typeface="Arial Unicode MS"/>
                <a:cs typeface="Arial Unicode MS"/>
              </a:rPr>
              <a:t>需要</a:t>
            </a:r>
            <a:r>
              <a:rPr sz="2000" spc="-15" dirty="0" err="1">
                <a:latin typeface="Arial Unicode MS"/>
                <a:cs typeface="Arial Unicode MS"/>
              </a:rPr>
              <a:t>进</a:t>
            </a:r>
            <a:r>
              <a:rPr sz="2000" dirty="0" err="1">
                <a:latin typeface="Arial Unicode MS"/>
                <a:cs typeface="Arial Unicode MS"/>
              </a:rPr>
              <a:t>入核</a:t>
            </a:r>
            <a:r>
              <a:rPr sz="2000" spc="-15" dirty="0" err="1">
                <a:latin typeface="Arial Unicode MS"/>
                <a:cs typeface="Arial Unicode MS"/>
              </a:rPr>
              <a:t>算</a:t>
            </a:r>
            <a:r>
              <a:rPr sz="2000" dirty="0" err="1">
                <a:latin typeface="Arial Unicode MS"/>
                <a:cs typeface="Arial Unicode MS"/>
              </a:rPr>
              <a:t>账号</a:t>
            </a:r>
            <a:r>
              <a:rPr sz="2000" dirty="0">
                <a:latin typeface="Arial Unicode MS"/>
                <a:cs typeface="Arial Unicode MS"/>
              </a:rPr>
              <a:t> 授权操作</a:t>
            </a:r>
          </a:p>
          <a:p>
            <a:pPr marL="363855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64490" algn="l"/>
              </a:tabLst>
            </a:pPr>
            <a:r>
              <a:rPr sz="2000" dirty="0">
                <a:latin typeface="Arial Unicode MS"/>
                <a:cs typeface="Arial Unicode MS"/>
              </a:rPr>
              <a:t>核算账号授权不走审批</a:t>
            </a:r>
            <a:r>
              <a:rPr sz="2000" spc="-15" dirty="0">
                <a:latin typeface="Arial Unicode MS"/>
                <a:cs typeface="Arial Unicode MS"/>
              </a:rPr>
              <a:t>流</a:t>
            </a:r>
            <a:r>
              <a:rPr sz="2000" dirty="0">
                <a:latin typeface="Arial Unicode MS"/>
                <a:cs typeface="Arial Unicode MS"/>
              </a:rPr>
              <a:t>程，</a:t>
            </a:r>
            <a:r>
              <a:rPr sz="2000" spc="-15" dirty="0">
                <a:latin typeface="Arial Unicode MS"/>
                <a:cs typeface="Arial Unicode MS"/>
              </a:rPr>
              <a:t>修</a:t>
            </a:r>
            <a:r>
              <a:rPr sz="2000" dirty="0">
                <a:latin typeface="Arial Unicode MS"/>
                <a:cs typeface="Arial Unicode MS"/>
              </a:rPr>
              <a:t>改后</a:t>
            </a:r>
            <a:r>
              <a:rPr sz="2000" spc="-15" dirty="0">
                <a:latin typeface="Arial Unicode MS"/>
                <a:cs typeface="Arial Unicode MS"/>
              </a:rPr>
              <a:t>直</a:t>
            </a:r>
            <a:r>
              <a:rPr sz="2000" dirty="0">
                <a:latin typeface="Arial Unicode MS"/>
                <a:cs typeface="Arial Unicode MS"/>
              </a:rPr>
              <a:t>接生效</a:t>
            </a:r>
          </a:p>
          <a:p>
            <a:pPr marL="36385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64490" algn="l"/>
              </a:tabLst>
            </a:pPr>
            <a:r>
              <a:rPr sz="2000" dirty="0">
                <a:latin typeface="Arial Unicode MS"/>
                <a:cs typeface="Arial Unicode MS"/>
              </a:rPr>
              <a:t>核算账号授权操作需要</a:t>
            </a:r>
            <a:r>
              <a:rPr sz="2000" spc="-15" dirty="0">
                <a:latin typeface="Arial Unicode MS"/>
                <a:cs typeface="Arial Unicode MS"/>
              </a:rPr>
              <a:t>有</a:t>
            </a:r>
            <a:r>
              <a:rPr sz="2000" dirty="0">
                <a:latin typeface="Arial Unicode MS"/>
                <a:cs typeface="Arial Unicode MS"/>
              </a:rPr>
              <a:t>该核</a:t>
            </a:r>
            <a:r>
              <a:rPr sz="2000" spc="-15" dirty="0">
                <a:latin typeface="Arial Unicode MS"/>
                <a:cs typeface="Arial Unicode MS"/>
              </a:rPr>
              <a:t>算</a:t>
            </a:r>
            <a:r>
              <a:rPr sz="2000" dirty="0">
                <a:latin typeface="Arial Unicode MS"/>
                <a:cs typeface="Arial Unicode MS"/>
              </a:rPr>
              <a:t>账号</a:t>
            </a:r>
            <a:r>
              <a:rPr sz="2000" spc="-15" dirty="0">
                <a:latin typeface="Arial Unicode MS"/>
                <a:cs typeface="Arial Unicode MS"/>
              </a:rPr>
              <a:t>的</a:t>
            </a:r>
            <a:r>
              <a:rPr sz="2000" dirty="0">
                <a:latin typeface="Arial Unicode MS"/>
                <a:cs typeface="Arial Unicode MS"/>
              </a:rPr>
              <a:t>管理</a:t>
            </a:r>
            <a:r>
              <a:rPr sz="2000" spc="-15" dirty="0">
                <a:latin typeface="Arial Unicode MS"/>
                <a:cs typeface="Arial Unicode MS"/>
              </a:rPr>
              <a:t>权</a:t>
            </a:r>
            <a:r>
              <a:rPr sz="2000" dirty="0">
                <a:latin typeface="Arial Unicode MS"/>
                <a:cs typeface="Arial Unicode MS"/>
              </a:rPr>
              <a:t>限</a:t>
            </a:r>
          </a:p>
        </p:txBody>
      </p:sp>
      <p:sp>
        <p:nvSpPr>
          <p:cNvPr id="6" name="object 6"/>
          <p:cNvSpPr/>
          <p:nvPr/>
        </p:nvSpPr>
        <p:spPr>
          <a:xfrm>
            <a:off x="285724" y="3000375"/>
            <a:ext cx="8628058" cy="3590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250" y="3857625"/>
            <a:ext cx="2715260" cy="857250"/>
          </a:xfrm>
          <a:custGeom>
            <a:avLst/>
            <a:gdLst/>
            <a:ahLst/>
            <a:cxnLst/>
            <a:rect l="l" t="t" r="r" b="b"/>
            <a:pathLst>
              <a:path w="2715259" h="857250">
                <a:moveTo>
                  <a:pt x="0" y="0"/>
                </a:moveTo>
                <a:lnTo>
                  <a:pt x="2714637" y="0"/>
                </a:lnTo>
                <a:lnTo>
                  <a:pt x="2714637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838200" y="809260"/>
            <a:ext cx="2271582" cy="630301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600" dirty="0" err="1" smtClean="0">
                <a:solidFill>
                  <a:srgbClr val="FFFFFF"/>
                </a:solidFill>
                <a:latin typeface="Arial Unicode MS"/>
                <a:cs typeface="Arial Unicode MS"/>
              </a:rPr>
              <a:t>核算账号授权</a:t>
            </a:r>
            <a:endParaRPr sz="26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607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</p:spTree>
    <p:extLst>
      <p:ext uri="{BB962C8B-B14F-4D97-AF65-F5344CB8AC3E}">
        <p14:creationId xmlns:p14="http://schemas.microsoft.com/office/powerpoint/2010/main" val="1377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/>
          <p:cNvSpPr/>
          <p:nvPr/>
        </p:nvSpPr>
        <p:spPr>
          <a:xfrm>
            <a:off x="0" y="4947920"/>
            <a:ext cx="4714875" cy="1833880"/>
          </a:xfrm>
          <a:custGeom>
            <a:avLst/>
            <a:gdLst/>
            <a:ahLst/>
            <a:cxnLst/>
            <a:rect l="l" t="t" r="r" b="b"/>
            <a:pathLst>
              <a:path w="4714875" h="1833880">
                <a:moveTo>
                  <a:pt x="2815844" y="1375194"/>
                </a:moveTo>
                <a:lnTo>
                  <a:pt x="1899043" y="1375194"/>
                </a:lnTo>
                <a:lnTo>
                  <a:pt x="2357437" y="1833587"/>
                </a:lnTo>
                <a:lnTo>
                  <a:pt x="2815844" y="1375194"/>
                </a:lnTo>
                <a:close/>
              </a:path>
              <a:path w="4714875" h="1833880">
                <a:moveTo>
                  <a:pt x="2586634" y="1191399"/>
                </a:moveTo>
                <a:lnTo>
                  <a:pt x="2128240" y="1191399"/>
                </a:lnTo>
                <a:lnTo>
                  <a:pt x="2128240" y="1375194"/>
                </a:lnTo>
                <a:lnTo>
                  <a:pt x="2586634" y="1375194"/>
                </a:lnTo>
                <a:lnTo>
                  <a:pt x="2586634" y="1191399"/>
                </a:lnTo>
                <a:close/>
              </a:path>
              <a:path w="4714875" h="1833880">
                <a:moveTo>
                  <a:pt x="4714875" y="0"/>
                </a:moveTo>
                <a:lnTo>
                  <a:pt x="0" y="0"/>
                </a:lnTo>
                <a:lnTo>
                  <a:pt x="0" y="1191399"/>
                </a:lnTo>
                <a:lnTo>
                  <a:pt x="4714875" y="1191399"/>
                </a:lnTo>
                <a:lnTo>
                  <a:pt x="471487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62" y="901048"/>
            <a:ext cx="55520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新增合同信息管理，辅助科研管理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0" y="6115864"/>
            <a:ext cx="4714875" cy="24130"/>
          </a:xfrm>
          <a:custGeom>
            <a:avLst/>
            <a:gdLst/>
            <a:ahLst/>
            <a:cxnLst/>
            <a:rect l="l" t="t" r="r" b="b"/>
            <a:pathLst>
              <a:path w="4714875" h="24129">
                <a:moveTo>
                  <a:pt x="0" y="23837"/>
                </a:moveTo>
                <a:lnTo>
                  <a:pt x="4714875" y="23837"/>
                </a:lnTo>
                <a:lnTo>
                  <a:pt x="4714875" y="0"/>
                </a:lnTo>
                <a:lnTo>
                  <a:pt x="0" y="0"/>
                </a:lnTo>
                <a:lnTo>
                  <a:pt x="0" y="23837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47514"/>
            <a:ext cx="4714875" cy="1192530"/>
          </a:xfrm>
          <a:custGeom>
            <a:avLst/>
            <a:gdLst/>
            <a:ahLst/>
            <a:cxnLst/>
            <a:rect l="l" t="t" r="r" b="b"/>
            <a:pathLst>
              <a:path w="4714875" h="1192529">
                <a:moveTo>
                  <a:pt x="0" y="0"/>
                </a:moveTo>
                <a:lnTo>
                  <a:pt x="4714875" y="0"/>
                </a:lnTo>
                <a:lnTo>
                  <a:pt x="4714875" y="1192187"/>
                </a:lnTo>
                <a:lnTo>
                  <a:pt x="0" y="119218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67452"/>
            <a:ext cx="4714875" cy="548640"/>
          </a:xfrm>
          <a:custGeom>
            <a:avLst/>
            <a:gdLst/>
            <a:ahLst/>
            <a:cxnLst/>
            <a:rect l="l" t="t" r="r" b="b"/>
            <a:pathLst>
              <a:path w="4714875" h="548639">
                <a:moveTo>
                  <a:pt x="0" y="548411"/>
                </a:moveTo>
                <a:lnTo>
                  <a:pt x="4714875" y="548411"/>
                </a:lnTo>
                <a:lnTo>
                  <a:pt x="4714875" y="0"/>
                </a:lnTo>
                <a:lnTo>
                  <a:pt x="0" y="0"/>
                </a:lnTo>
                <a:lnTo>
                  <a:pt x="0" y="548411"/>
                </a:lnTo>
                <a:close/>
              </a:path>
            </a:pathLst>
          </a:custGeom>
          <a:solidFill>
            <a:srgbClr val="D0E3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567452"/>
            <a:ext cx="4714875" cy="548640"/>
          </a:xfrm>
          <a:custGeom>
            <a:avLst/>
            <a:gdLst/>
            <a:ahLst/>
            <a:cxnLst/>
            <a:rect l="l" t="t" r="r" b="b"/>
            <a:pathLst>
              <a:path w="4714875" h="548639">
                <a:moveTo>
                  <a:pt x="0" y="0"/>
                </a:moveTo>
                <a:lnTo>
                  <a:pt x="4714875" y="0"/>
                </a:lnTo>
                <a:lnTo>
                  <a:pt x="4714875" y="548411"/>
                </a:lnTo>
                <a:lnTo>
                  <a:pt x="0" y="5484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0E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5001724"/>
            <a:ext cx="4714875" cy="114326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55"/>
              </a:spcBef>
            </a:pPr>
            <a:r>
              <a:rPr sz="1800" b="1" dirty="0">
                <a:solidFill>
                  <a:srgbClr val="FFFFFF"/>
                </a:solidFill>
                <a:latin typeface="HiraginoSansGB-W6"/>
                <a:cs typeface="HiraginoSansGB-W6"/>
              </a:rPr>
              <a:t>合同到期预警</a:t>
            </a:r>
            <a:endParaRPr sz="1800" dirty="0">
              <a:latin typeface="HiraginoSansGB-W6"/>
              <a:cs typeface="HiraginoSansGB-W6"/>
            </a:endParaRPr>
          </a:p>
          <a:p>
            <a:pPr marL="185420" marR="177800" algn="ctr">
              <a:spcBef>
                <a:spcPts val="330"/>
              </a:spcBef>
            </a:pPr>
            <a:r>
              <a:rPr sz="1800" dirty="0">
                <a:latin typeface="Arial Unicode MS"/>
                <a:cs typeface="Arial Unicode MS"/>
              </a:rPr>
              <a:t>对满足用户节点设置条件的项目合同，为用 户提供提醒功能。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131812"/>
            <a:ext cx="4714875" cy="1833880"/>
          </a:xfrm>
          <a:custGeom>
            <a:avLst/>
            <a:gdLst/>
            <a:ahLst/>
            <a:cxnLst/>
            <a:rect l="l" t="t" r="r" b="b"/>
            <a:pathLst>
              <a:path w="4714875" h="1833879">
                <a:moveTo>
                  <a:pt x="2815844" y="1375194"/>
                </a:moveTo>
                <a:lnTo>
                  <a:pt x="1899043" y="1375194"/>
                </a:lnTo>
                <a:lnTo>
                  <a:pt x="2357437" y="1833587"/>
                </a:lnTo>
                <a:lnTo>
                  <a:pt x="2815844" y="1375194"/>
                </a:lnTo>
                <a:close/>
              </a:path>
              <a:path w="4714875" h="1833879">
                <a:moveTo>
                  <a:pt x="2586634" y="1191412"/>
                </a:moveTo>
                <a:lnTo>
                  <a:pt x="2128240" y="1191412"/>
                </a:lnTo>
                <a:lnTo>
                  <a:pt x="2128240" y="1375194"/>
                </a:lnTo>
                <a:lnTo>
                  <a:pt x="2586634" y="1375194"/>
                </a:lnTo>
                <a:lnTo>
                  <a:pt x="2586634" y="1191412"/>
                </a:lnTo>
                <a:close/>
              </a:path>
              <a:path w="4714875" h="1833879">
                <a:moveTo>
                  <a:pt x="4714875" y="0"/>
                </a:moveTo>
                <a:lnTo>
                  <a:pt x="0" y="0"/>
                </a:lnTo>
                <a:lnTo>
                  <a:pt x="0" y="1191412"/>
                </a:lnTo>
                <a:lnTo>
                  <a:pt x="4714875" y="1191412"/>
                </a:lnTo>
                <a:lnTo>
                  <a:pt x="4714875" y="0"/>
                </a:lnTo>
                <a:close/>
              </a:path>
            </a:pathLst>
          </a:custGeom>
          <a:solidFill>
            <a:srgbClr val="60E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3131812"/>
            <a:ext cx="4714875" cy="1833880"/>
          </a:xfrm>
          <a:custGeom>
            <a:avLst/>
            <a:gdLst/>
            <a:ahLst/>
            <a:cxnLst/>
            <a:rect l="l" t="t" r="r" b="b"/>
            <a:pathLst>
              <a:path w="4714875" h="1833879">
                <a:moveTo>
                  <a:pt x="4714875" y="1191412"/>
                </a:moveTo>
                <a:lnTo>
                  <a:pt x="2586634" y="1191412"/>
                </a:lnTo>
                <a:lnTo>
                  <a:pt x="2586634" y="1375194"/>
                </a:lnTo>
                <a:lnTo>
                  <a:pt x="2815831" y="1375194"/>
                </a:lnTo>
                <a:lnTo>
                  <a:pt x="2357437" y="1833587"/>
                </a:lnTo>
                <a:lnTo>
                  <a:pt x="1899043" y="1375194"/>
                </a:lnTo>
                <a:lnTo>
                  <a:pt x="2128240" y="1375194"/>
                </a:lnTo>
                <a:lnTo>
                  <a:pt x="2128240" y="1191412"/>
                </a:lnTo>
                <a:lnTo>
                  <a:pt x="0" y="1191412"/>
                </a:lnTo>
                <a:lnTo>
                  <a:pt x="0" y="0"/>
                </a:lnTo>
                <a:lnTo>
                  <a:pt x="4714875" y="0"/>
                </a:lnTo>
                <a:lnTo>
                  <a:pt x="4714875" y="11914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75393"/>
            <a:ext cx="4714875" cy="548640"/>
          </a:xfrm>
          <a:custGeom>
            <a:avLst/>
            <a:gdLst/>
            <a:ahLst/>
            <a:cxnLst/>
            <a:rect l="l" t="t" r="r" b="b"/>
            <a:pathLst>
              <a:path w="4714875" h="548639">
                <a:moveTo>
                  <a:pt x="0" y="548246"/>
                </a:moveTo>
                <a:lnTo>
                  <a:pt x="4714875" y="548246"/>
                </a:lnTo>
                <a:lnTo>
                  <a:pt x="4714875" y="0"/>
                </a:lnTo>
                <a:lnTo>
                  <a:pt x="0" y="0"/>
                </a:lnTo>
                <a:lnTo>
                  <a:pt x="0" y="548246"/>
                </a:lnTo>
                <a:close/>
              </a:path>
            </a:pathLst>
          </a:custGeom>
          <a:solidFill>
            <a:srgbClr val="D6F4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775406"/>
            <a:ext cx="4714875" cy="548640"/>
          </a:xfrm>
          <a:custGeom>
            <a:avLst/>
            <a:gdLst/>
            <a:ahLst/>
            <a:cxnLst/>
            <a:rect l="l" t="t" r="r" b="b"/>
            <a:pathLst>
              <a:path w="4714875" h="548639">
                <a:moveTo>
                  <a:pt x="0" y="0"/>
                </a:moveTo>
                <a:lnTo>
                  <a:pt x="4714875" y="0"/>
                </a:lnTo>
                <a:lnTo>
                  <a:pt x="4714875" y="548246"/>
                </a:lnTo>
                <a:lnTo>
                  <a:pt x="0" y="54824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0E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64961" y="3148205"/>
            <a:ext cx="4779836" cy="1006301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40"/>
              </a:spcBef>
            </a:pPr>
            <a:r>
              <a:rPr sz="1800" b="1" dirty="0" err="1" smtClean="0">
                <a:solidFill>
                  <a:srgbClr val="FFFFFF"/>
                </a:solidFill>
                <a:latin typeface="HiraginoSansGB-W6"/>
                <a:cs typeface="HiraginoSansGB-W6"/>
              </a:rPr>
              <a:t>合同信息查询</a:t>
            </a:r>
            <a:endParaRPr sz="1800" dirty="0">
              <a:latin typeface="HiraginoSansGB-W6"/>
              <a:cs typeface="HiraginoSansGB-W6"/>
            </a:endParaRPr>
          </a:p>
          <a:p>
            <a:pPr marL="12065" marR="5080" algn="ctr">
              <a:lnSpc>
                <a:spcPct val="150000"/>
              </a:lnSpc>
              <a:spcBef>
                <a:spcPts val="520"/>
              </a:spcBef>
            </a:pPr>
            <a:r>
              <a:rPr sz="1800" dirty="0" err="1" smtClean="0">
                <a:latin typeface="Arial Unicode MS"/>
                <a:cs typeface="Arial Unicode MS"/>
              </a:rPr>
              <a:t>方便用户查看自己权限范围内的项目合同信息</a:t>
            </a:r>
            <a:endParaRPr sz="1800" dirty="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316111"/>
            <a:ext cx="4714875" cy="1833880"/>
          </a:xfrm>
          <a:custGeom>
            <a:avLst/>
            <a:gdLst/>
            <a:ahLst/>
            <a:cxnLst/>
            <a:rect l="l" t="t" r="r" b="b"/>
            <a:pathLst>
              <a:path w="4714875" h="1833880">
                <a:moveTo>
                  <a:pt x="2815844" y="1375194"/>
                </a:moveTo>
                <a:lnTo>
                  <a:pt x="1899043" y="1375194"/>
                </a:lnTo>
                <a:lnTo>
                  <a:pt x="2357437" y="1833587"/>
                </a:lnTo>
                <a:lnTo>
                  <a:pt x="2815844" y="1375194"/>
                </a:lnTo>
                <a:close/>
              </a:path>
              <a:path w="4714875" h="1833880">
                <a:moveTo>
                  <a:pt x="2586634" y="1191399"/>
                </a:moveTo>
                <a:lnTo>
                  <a:pt x="2128240" y="1191399"/>
                </a:lnTo>
                <a:lnTo>
                  <a:pt x="2128240" y="1375194"/>
                </a:lnTo>
                <a:lnTo>
                  <a:pt x="2586634" y="1375194"/>
                </a:lnTo>
                <a:lnTo>
                  <a:pt x="2586634" y="1191399"/>
                </a:lnTo>
                <a:close/>
              </a:path>
              <a:path w="4714875" h="1833880">
                <a:moveTo>
                  <a:pt x="4714875" y="0"/>
                </a:moveTo>
                <a:lnTo>
                  <a:pt x="0" y="0"/>
                </a:lnTo>
                <a:lnTo>
                  <a:pt x="0" y="1191399"/>
                </a:lnTo>
                <a:lnTo>
                  <a:pt x="4714875" y="1191399"/>
                </a:lnTo>
                <a:lnTo>
                  <a:pt x="4714875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" y="1316110"/>
            <a:ext cx="4714875" cy="1833880"/>
          </a:xfrm>
          <a:custGeom>
            <a:avLst/>
            <a:gdLst/>
            <a:ahLst/>
            <a:cxnLst/>
            <a:rect l="l" t="t" r="r" b="b"/>
            <a:pathLst>
              <a:path w="4714875" h="1833880">
                <a:moveTo>
                  <a:pt x="4714875" y="1191412"/>
                </a:moveTo>
                <a:lnTo>
                  <a:pt x="2586634" y="1191412"/>
                </a:lnTo>
                <a:lnTo>
                  <a:pt x="2586634" y="1375194"/>
                </a:lnTo>
                <a:lnTo>
                  <a:pt x="2815831" y="1375194"/>
                </a:lnTo>
                <a:lnTo>
                  <a:pt x="2357437" y="1833587"/>
                </a:lnTo>
                <a:lnTo>
                  <a:pt x="1899043" y="1375194"/>
                </a:lnTo>
                <a:lnTo>
                  <a:pt x="2128240" y="1375194"/>
                </a:lnTo>
                <a:lnTo>
                  <a:pt x="2128240" y="1191412"/>
                </a:lnTo>
                <a:lnTo>
                  <a:pt x="0" y="1191412"/>
                </a:lnTo>
                <a:lnTo>
                  <a:pt x="0" y="0"/>
                </a:lnTo>
                <a:lnTo>
                  <a:pt x="4714875" y="0"/>
                </a:lnTo>
                <a:lnTo>
                  <a:pt x="4714875" y="11914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59064" y="147766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HiraginoSansGB-W6"/>
                <a:cs typeface="HiraginoSansGB-W6"/>
              </a:rPr>
              <a:t>合同信息维护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959700"/>
            <a:ext cx="4714875" cy="548640"/>
          </a:xfrm>
          <a:custGeom>
            <a:avLst/>
            <a:gdLst/>
            <a:ahLst/>
            <a:cxnLst/>
            <a:rect l="l" t="t" r="r" b="b"/>
            <a:pathLst>
              <a:path w="4714875" h="548639">
                <a:moveTo>
                  <a:pt x="0" y="548233"/>
                </a:moveTo>
                <a:lnTo>
                  <a:pt x="4714875" y="548233"/>
                </a:lnTo>
                <a:lnTo>
                  <a:pt x="4714875" y="0"/>
                </a:lnTo>
                <a:lnTo>
                  <a:pt x="0" y="0"/>
                </a:lnTo>
                <a:lnTo>
                  <a:pt x="0" y="548233"/>
                </a:lnTo>
                <a:close/>
              </a:path>
            </a:pathLst>
          </a:custGeom>
          <a:solidFill>
            <a:srgbClr val="FCDD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9700"/>
            <a:ext cx="4714875" cy="548640"/>
          </a:xfrm>
          <a:prstGeom prst="rect">
            <a:avLst/>
          </a:prstGeom>
          <a:ln w="25400">
            <a:solidFill>
              <a:srgbClr val="D0E3EA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latin typeface="Arial Unicode MS"/>
                <a:cs typeface="Arial Unicode MS"/>
              </a:rPr>
              <a:t>为本单位项目合同的管理提供辅助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78679" y="1367473"/>
            <a:ext cx="4401312" cy="326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8679" y="3979610"/>
            <a:ext cx="4401312" cy="2392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316926" y="318122"/>
            <a:ext cx="53980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</a:t>
            </a:r>
          </a:p>
        </p:txBody>
      </p:sp>
    </p:spTree>
    <p:extLst>
      <p:ext uri="{BB962C8B-B14F-4D97-AF65-F5344CB8AC3E}">
        <p14:creationId xmlns:p14="http://schemas.microsoft.com/office/powerpoint/2010/main" val="38285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4" name="矩形 3"/>
          <p:cNvSpPr/>
          <p:nvPr/>
        </p:nvSpPr>
        <p:spPr>
          <a:xfrm>
            <a:off x="3733800" y="35814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949363"/>
            <a:ext cx="60092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增强项目过程文档管理，便于共享与归集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2093975" y="1308970"/>
            <a:ext cx="6957058" cy="3598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396" y="1457691"/>
            <a:ext cx="6571879" cy="3214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3975" y="4504370"/>
            <a:ext cx="4023359" cy="2231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395" y="4696268"/>
            <a:ext cx="3638547" cy="1847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893" y="4435844"/>
            <a:ext cx="1091565" cy="1060450"/>
          </a:xfrm>
          <a:custGeom>
            <a:avLst/>
            <a:gdLst/>
            <a:ahLst/>
            <a:cxnLst/>
            <a:rect l="l" t="t" r="r" b="b"/>
            <a:pathLst>
              <a:path w="1091564" h="1060450">
                <a:moveTo>
                  <a:pt x="545566" y="0"/>
                </a:moveTo>
                <a:lnTo>
                  <a:pt x="495909" y="2165"/>
                </a:lnTo>
                <a:lnTo>
                  <a:pt x="447500" y="8538"/>
                </a:lnTo>
                <a:lnTo>
                  <a:pt x="400533" y="18929"/>
                </a:lnTo>
                <a:lnTo>
                  <a:pt x="355200" y="33154"/>
                </a:lnTo>
                <a:lnTo>
                  <a:pt x="311695" y="51024"/>
                </a:lnTo>
                <a:lnTo>
                  <a:pt x="270208" y="72352"/>
                </a:lnTo>
                <a:lnTo>
                  <a:pt x="230934" y="96951"/>
                </a:lnTo>
                <a:lnTo>
                  <a:pt x="194065" y="124635"/>
                </a:lnTo>
                <a:lnTo>
                  <a:pt x="159792" y="155216"/>
                </a:lnTo>
                <a:lnTo>
                  <a:pt x="128310" y="188507"/>
                </a:lnTo>
                <a:lnTo>
                  <a:pt x="99810" y="224320"/>
                </a:lnTo>
                <a:lnTo>
                  <a:pt x="74485" y="262470"/>
                </a:lnTo>
                <a:lnTo>
                  <a:pt x="52528" y="302768"/>
                </a:lnTo>
                <a:lnTo>
                  <a:pt x="34132" y="345029"/>
                </a:lnTo>
                <a:lnTo>
                  <a:pt x="19488" y="389063"/>
                </a:lnTo>
                <a:lnTo>
                  <a:pt x="8789" y="434686"/>
                </a:lnTo>
                <a:lnTo>
                  <a:pt x="2229" y="481709"/>
                </a:lnTo>
                <a:lnTo>
                  <a:pt x="0" y="529945"/>
                </a:lnTo>
                <a:lnTo>
                  <a:pt x="2229" y="578182"/>
                </a:lnTo>
                <a:lnTo>
                  <a:pt x="8789" y="625205"/>
                </a:lnTo>
                <a:lnTo>
                  <a:pt x="19488" y="670828"/>
                </a:lnTo>
                <a:lnTo>
                  <a:pt x="34132" y="714863"/>
                </a:lnTo>
                <a:lnTo>
                  <a:pt x="52528" y="757124"/>
                </a:lnTo>
                <a:lnTo>
                  <a:pt x="74485" y="797424"/>
                </a:lnTo>
                <a:lnTo>
                  <a:pt x="99810" y="835574"/>
                </a:lnTo>
                <a:lnTo>
                  <a:pt x="128310" y="871389"/>
                </a:lnTo>
                <a:lnTo>
                  <a:pt x="159792" y="904681"/>
                </a:lnTo>
                <a:lnTo>
                  <a:pt x="194065" y="935263"/>
                </a:lnTo>
                <a:lnTo>
                  <a:pt x="230934" y="962947"/>
                </a:lnTo>
                <a:lnTo>
                  <a:pt x="270208" y="987548"/>
                </a:lnTo>
                <a:lnTo>
                  <a:pt x="311695" y="1008877"/>
                </a:lnTo>
                <a:lnTo>
                  <a:pt x="355200" y="1026747"/>
                </a:lnTo>
                <a:lnTo>
                  <a:pt x="400533" y="1040973"/>
                </a:lnTo>
                <a:lnTo>
                  <a:pt x="447500" y="1051365"/>
                </a:lnTo>
                <a:lnTo>
                  <a:pt x="495909" y="1057738"/>
                </a:lnTo>
                <a:lnTo>
                  <a:pt x="545566" y="1059903"/>
                </a:lnTo>
                <a:lnTo>
                  <a:pt x="595224" y="1057738"/>
                </a:lnTo>
                <a:lnTo>
                  <a:pt x="643632" y="1051365"/>
                </a:lnTo>
                <a:lnTo>
                  <a:pt x="690599" y="1040973"/>
                </a:lnTo>
                <a:lnTo>
                  <a:pt x="735932" y="1026747"/>
                </a:lnTo>
                <a:lnTo>
                  <a:pt x="779437" y="1008877"/>
                </a:lnTo>
                <a:lnTo>
                  <a:pt x="820924" y="987548"/>
                </a:lnTo>
                <a:lnTo>
                  <a:pt x="860198" y="962947"/>
                </a:lnTo>
                <a:lnTo>
                  <a:pt x="897067" y="935263"/>
                </a:lnTo>
                <a:lnTo>
                  <a:pt x="931340" y="904681"/>
                </a:lnTo>
                <a:lnTo>
                  <a:pt x="962822" y="871389"/>
                </a:lnTo>
                <a:lnTo>
                  <a:pt x="991322" y="835574"/>
                </a:lnTo>
                <a:lnTo>
                  <a:pt x="1016647" y="797424"/>
                </a:lnTo>
                <a:lnTo>
                  <a:pt x="1038604" y="757124"/>
                </a:lnTo>
                <a:lnTo>
                  <a:pt x="1057001" y="714863"/>
                </a:lnTo>
                <a:lnTo>
                  <a:pt x="1071644" y="670828"/>
                </a:lnTo>
                <a:lnTo>
                  <a:pt x="1082343" y="625205"/>
                </a:lnTo>
                <a:lnTo>
                  <a:pt x="1088903" y="578182"/>
                </a:lnTo>
                <a:lnTo>
                  <a:pt x="1091133" y="529945"/>
                </a:lnTo>
                <a:lnTo>
                  <a:pt x="1088903" y="481709"/>
                </a:lnTo>
                <a:lnTo>
                  <a:pt x="1082343" y="434686"/>
                </a:lnTo>
                <a:lnTo>
                  <a:pt x="1071644" y="389063"/>
                </a:lnTo>
                <a:lnTo>
                  <a:pt x="1057001" y="345029"/>
                </a:lnTo>
                <a:lnTo>
                  <a:pt x="1038604" y="302768"/>
                </a:lnTo>
                <a:lnTo>
                  <a:pt x="1016647" y="262470"/>
                </a:lnTo>
                <a:lnTo>
                  <a:pt x="991322" y="224320"/>
                </a:lnTo>
                <a:lnTo>
                  <a:pt x="962822" y="188507"/>
                </a:lnTo>
                <a:lnTo>
                  <a:pt x="931340" y="155216"/>
                </a:lnTo>
                <a:lnTo>
                  <a:pt x="897067" y="124635"/>
                </a:lnTo>
                <a:lnTo>
                  <a:pt x="860198" y="96951"/>
                </a:lnTo>
                <a:lnTo>
                  <a:pt x="820924" y="72352"/>
                </a:lnTo>
                <a:lnTo>
                  <a:pt x="779437" y="51024"/>
                </a:lnTo>
                <a:lnTo>
                  <a:pt x="735932" y="33154"/>
                </a:lnTo>
                <a:lnTo>
                  <a:pt x="690599" y="18929"/>
                </a:lnTo>
                <a:lnTo>
                  <a:pt x="643632" y="8538"/>
                </a:lnTo>
                <a:lnTo>
                  <a:pt x="595224" y="2165"/>
                </a:lnTo>
                <a:lnTo>
                  <a:pt x="545566" y="0"/>
                </a:lnTo>
                <a:close/>
              </a:path>
            </a:pathLst>
          </a:custGeom>
          <a:solidFill>
            <a:srgbClr val="207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935" y="4696266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527" y="0"/>
                </a:moveTo>
                <a:lnTo>
                  <a:pt x="252387" y="0"/>
                </a:lnTo>
                <a:lnTo>
                  <a:pt x="252387" y="8140"/>
                </a:lnTo>
                <a:lnTo>
                  <a:pt x="244246" y="8140"/>
                </a:lnTo>
                <a:lnTo>
                  <a:pt x="8140" y="162826"/>
                </a:lnTo>
                <a:lnTo>
                  <a:pt x="0" y="187261"/>
                </a:lnTo>
                <a:lnTo>
                  <a:pt x="0" y="358228"/>
                </a:lnTo>
                <a:lnTo>
                  <a:pt x="8140" y="358228"/>
                </a:lnTo>
                <a:lnTo>
                  <a:pt x="244246" y="521055"/>
                </a:lnTo>
                <a:lnTo>
                  <a:pt x="268668" y="521055"/>
                </a:lnTo>
                <a:lnTo>
                  <a:pt x="366359" y="455929"/>
                </a:lnTo>
                <a:lnTo>
                  <a:pt x="236105" y="455929"/>
                </a:lnTo>
                <a:lnTo>
                  <a:pt x="56984" y="341947"/>
                </a:lnTo>
                <a:lnTo>
                  <a:pt x="124834" y="301243"/>
                </a:lnTo>
                <a:lnTo>
                  <a:pt x="40703" y="301243"/>
                </a:lnTo>
                <a:lnTo>
                  <a:pt x="40703" y="227964"/>
                </a:lnTo>
                <a:lnTo>
                  <a:pt x="124834" y="227964"/>
                </a:lnTo>
                <a:lnTo>
                  <a:pt x="56984" y="187261"/>
                </a:lnTo>
                <a:lnTo>
                  <a:pt x="236105" y="65138"/>
                </a:lnTo>
                <a:lnTo>
                  <a:pt x="358666" y="65138"/>
                </a:lnTo>
                <a:lnTo>
                  <a:pt x="268668" y="8140"/>
                </a:lnTo>
                <a:lnTo>
                  <a:pt x="260527" y="0"/>
                </a:lnTo>
                <a:close/>
              </a:path>
              <a:path w="521334" h="521335">
                <a:moveTo>
                  <a:pt x="225641" y="293103"/>
                </a:moveTo>
                <a:lnTo>
                  <a:pt x="138404" y="293103"/>
                </a:lnTo>
                <a:lnTo>
                  <a:pt x="236105" y="358228"/>
                </a:lnTo>
                <a:lnTo>
                  <a:pt x="236105" y="455929"/>
                </a:lnTo>
                <a:lnTo>
                  <a:pt x="284949" y="455929"/>
                </a:lnTo>
                <a:lnTo>
                  <a:pt x="284949" y="358228"/>
                </a:lnTo>
                <a:lnTo>
                  <a:pt x="340925" y="317525"/>
                </a:lnTo>
                <a:lnTo>
                  <a:pt x="260527" y="317525"/>
                </a:lnTo>
                <a:lnTo>
                  <a:pt x="225641" y="293103"/>
                </a:lnTo>
                <a:close/>
              </a:path>
              <a:path w="521334" h="521335">
                <a:moveTo>
                  <a:pt x="460815" y="293103"/>
                </a:moveTo>
                <a:lnTo>
                  <a:pt x="374510" y="293103"/>
                </a:lnTo>
                <a:lnTo>
                  <a:pt x="455917" y="341947"/>
                </a:lnTo>
                <a:lnTo>
                  <a:pt x="284949" y="455929"/>
                </a:lnTo>
                <a:lnTo>
                  <a:pt x="366359" y="455929"/>
                </a:lnTo>
                <a:lnTo>
                  <a:pt x="512914" y="358228"/>
                </a:lnTo>
                <a:lnTo>
                  <a:pt x="521055" y="350088"/>
                </a:lnTo>
                <a:lnTo>
                  <a:pt x="521055" y="301243"/>
                </a:lnTo>
                <a:lnTo>
                  <a:pt x="472211" y="301243"/>
                </a:lnTo>
                <a:lnTo>
                  <a:pt x="460815" y="293103"/>
                </a:lnTo>
                <a:close/>
              </a:path>
              <a:path w="521334" h="521335">
                <a:moveTo>
                  <a:pt x="340925" y="211683"/>
                </a:moveTo>
                <a:lnTo>
                  <a:pt x="260527" y="211683"/>
                </a:lnTo>
                <a:lnTo>
                  <a:pt x="333794" y="260527"/>
                </a:lnTo>
                <a:lnTo>
                  <a:pt x="260527" y="317525"/>
                </a:lnTo>
                <a:lnTo>
                  <a:pt x="340925" y="317525"/>
                </a:lnTo>
                <a:lnTo>
                  <a:pt x="374510" y="293103"/>
                </a:lnTo>
                <a:lnTo>
                  <a:pt x="460815" y="293103"/>
                </a:lnTo>
                <a:lnTo>
                  <a:pt x="415213" y="260527"/>
                </a:lnTo>
                <a:lnTo>
                  <a:pt x="457962" y="236105"/>
                </a:lnTo>
                <a:lnTo>
                  <a:pt x="374510" y="236105"/>
                </a:lnTo>
                <a:lnTo>
                  <a:pt x="340925" y="211683"/>
                </a:lnTo>
                <a:close/>
              </a:path>
              <a:path w="521334" h="521335">
                <a:moveTo>
                  <a:pt x="124834" y="227964"/>
                </a:moveTo>
                <a:lnTo>
                  <a:pt x="40703" y="227964"/>
                </a:lnTo>
                <a:lnTo>
                  <a:pt x="97688" y="260527"/>
                </a:lnTo>
                <a:lnTo>
                  <a:pt x="40703" y="301243"/>
                </a:lnTo>
                <a:lnTo>
                  <a:pt x="124834" y="301243"/>
                </a:lnTo>
                <a:lnTo>
                  <a:pt x="138404" y="293103"/>
                </a:lnTo>
                <a:lnTo>
                  <a:pt x="225641" y="293103"/>
                </a:lnTo>
                <a:lnTo>
                  <a:pt x="179108" y="260527"/>
                </a:lnTo>
                <a:lnTo>
                  <a:pt x="219817" y="236105"/>
                </a:lnTo>
                <a:lnTo>
                  <a:pt x="138404" y="236105"/>
                </a:lnTo>
                <a:lnTo>
                  <a:pt x="124834" y="227964"/>
                </a:lnTo>
                <a:close/>
              </a:path>
              <a:path w="521334" h="521335">
                <a:moveTo>
                  <a:pt x="521055" y="227964"/>
                </a:moveTo>
                <a:lnTo>
                  <a:pt x="472211" y="227964"/>
                </a:lnTo>
                <a:lnTo>
                  <a:pt x="472211" y="301243"/>
                </a:lnTo>
                <a:lnTo>
                  <a:pt x="521055" y="301243"/>
                </a:lnTo>
                <a:lnTo>
                  <a:pt x="521055" y="227964"/>
                </a:lnTo>
                <a:close/>
              </a:path>
              <a:path w="521334" h="521335">
                <a:moveTo>
                  <a:pt x="284949" y="65138"/>
                </a:moveTo>
                <a:lnTo>
                  <a:pt x="236105" y="65138"/>
                </a:lnTo>
                <a:lnTo>
                  <a:pt x="236105" y="170980"/>
                </a:lnTo>
                <a:lnTo>
                  <a:pt x="138404" y="236105"/>
                </a:lnTo>
                <a:lnTo>
                  <a:pt x="219817" y="236105"/>
                </a:lnTo>
                <a:lnTo>
                  <a:pt x="260527" y="211683"/>
                </a:lnTo>
                <a:lnTo>
                  <a:pt x="340925" y="211683"/>
                </a:lnTo>
                <a:lnTo>
                  <a:pt x="284949" y="170980"/>
                </a:lnTo>
                <a:lnTo>
                  <a:pt x="284949" y="65138"/>
                </a:lnTo>
                <a:close/>
              </a:path>
              <a:path w="521334" h="521335">
                <a:moveTo>
                  <a:pt x="358666" y="65138"/>
                </a:moveTo>
                <a:lnTo>
                  <a:pt x="284949" y="65138"/>
                </a:lnTo>
                <a:lnTo>
                  <a:pt x="455917" y="187261"/>
                </a:lnTo>
                <a:lnTo>
                  <a:pt x="374510" y="236105"/>
                </a:lnTo>
                <a:lnTo>
                  <a:pt x="457962" y="236105"/>
                </a:lnTo>
                <a:lnTo>
                  <a:pt x="472211" y="227964"/>
                </a:lnTo>
                <a:lnTo>
                  <a:pt x="521055" y="227964"/>
                </a:lnTo>
                <a:lnTo>
                  <a:pt x="521055" y="187261"/>
                </a:lnTo>
                <a:lnTo>
                  <a:pt x="519783" y="181155"/>
                </a:lnTo>
                <a:lnTo>
                  <a:pt x="514186" y="168939"/>
                </a:lnTo>
                <a:lnTo>
                  <a:pt x="512914" y="162826"/>
                </a:lnTo>
                <a:lnTo>
                  <a:pt x="358666" y="65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893" y="2095794"/>
            <a:ext cx="1091565" cy="1060450"/>
          </a:xfrm>
          <a:custGeom>
            <a:avLst/>
            <a:gdLst/>
            <a:ahLst/>
            <a:cxnLst/>
            <a:rect l="l" t="t" r="r" b="b"/>
            <a:pathLst>
              <a:path w="1091564" h="1060450">
                <a:moveTo>
                  <a:pt x="545566" y="0"/>
                </a:moveTo>
                <a:lnTo>
                  <a:pt x="495909" y="2165"/>
                </a:lnTo>
                <a:lnTo>
                  <a:pt x="447500" y="8538"/>
                </a:lnTo>
                <a:lnTo>
                  <a:pt x="400533" y="18929"/>
                </a:lnTo>
                <a:lnTo>
                  <a:pt x="355200" y="33154"/>
                </a:lnTo>
                <a:lnTo>
                  <a:pt x="311695" y="51024"/>
                </a:lnTo>
                <a:lnTo>
                  <a:pt x="270208" y="72352"/>
                </a:lnTo>
                <a:lnTo>
                  <a:pt x="230934" y="96951"/>
                </a:lnTo>
                <a:lnTo>
                  <a:pt x="194065" y="124635"/>
                </a:lnTo>
                <a:lnTo>
                  <a:pt x="159792" y="155216"/>
                </a:lnTo>
                <a:lnTo>
                  <a:pt x="128310" y="188507"/>
                </a:lnTo>
                <a:lnTo>
                  <a:pt x="99810" y="224320"/>
                </a:lnTo>
                <a:lnTo>
                  <a:pt x="74485" y="262470"/>
                </a:lnTo>
                <a:lnTo>
                  <a:pt x="52528" y="302768"/>
                </a:lnTo>
                <a:lnTo>
                  <a:pt x="34132" y="345029"/>
                </a:lnTo>
                <a:lnTo>
                  <a:pt x="19488" y="389063"/>
                </a:lnTo>
                <a:lnTo>
                  <a:pt x="8789" y="434686"/>
                </a:lnTo>
                <a:lnTo>
                  <a:pt x="2229" y="481709"/>
                </a:lnTo>
                <a:lnTo>
                  <a:pt x="0" y="529945"/>
                </a:lnTo>
                <a:lnTo>
                  <a:pt x="2229" y="578182"/>
                </a:lnTo>
                <a:lnTo>
                  <a:pt x="8789" y="625205"/>
                </a:lnTo>
                <a:lnTo>
                  <a:pt x="19488" y="670828"/>
                </a:lnTo>
                <a:lnTo>
                  <a:pt x="34132" y="714863"/>
                </a:lnTo>
                <a:lnTo>
                  <a:pt x="52528" y="757124"/>
                </a:lnTo>
                <a:lnTo>
                  <a:pt x="74485" y="797424"/>
                </a:lnTo>
                <a:lnTo>
                  <a:pt x="99810" y="835574"/>
                </a:lnTo>
                <a:lnTo>
                  <a:pt x="128310" y="871389"/>
                </a:lnTo>
                <a:lnTo>
                  <a:pt x="159792" y="904681"/>
                </a:lnTo>
                <a:lnTo>
                  <a:pt x="194065" y="935263"/>
                </a:lnTo>
                <a:lnTo>
                  <a:pt x="230934" y="962947"/>
                </a:lnTo>
                <a:lnTo>
                  <a:pt x="270208" y="987548"/>
                </a:lnTo>
                <a:lnTo>
                  <a:pt x="311695" y="1008877"/>
                </a:lnTo>
                <a:lnTo>
                  <a:pt x="355200" y="1026747"/>
                </a:lnTo>
                <a:lnTo>
                  <a:pt x="400533" y="1040973"/>
                </a:lnTo>
                <a:lnTo>
                  <a:pt x="447500" y="1051365"/>
                </a:lnTo>
                <a:lnTo>
                  <a:pt x="495909" y="1057738"/>
                </a:lnTo>
                <a:lnTo>
                  <a:pt x="545566" y="1059903"/>
                </a:lnTo>
                <a:lnTo>
                  <a:pt x="595224" y="1057738"/>
                </a:lnTo>
                <a:lnTo>
                  <a:pt x="643632" y="1051365"/>
                </a:lnTo>
                <a:lnTo>
                  <a:pt x="690599" y="1040973"/>
                </a:lnTo>
                <a:lnTo>
                  <a:pt x="735932" y="1026747"/>
                </a:lnTo>
                <a:lnTo>
                  <a:pt x="779437" y="1008877"/>
                </a:lnTo>
                <a:lnTo>
                  <a:pt x="820924" y="987548"/>
                </a:lnTo>
                <a:lnTo>
                  <a:pt x="860198" y="962947"/>
                </a:lnTo>
                <a:lnTo>
                  <a:pt x="897067" y="935263"/>
                </a:lnTo>
                <a:lnTo>
                  <a:pt x="931340" y="904681"/>
                </a:lnTo>
                <a:lnTo>
                  <a:pt x="962822" y="871389"/>
                </a:lnTo>
                <a:lnTo>
                  <a:pt x="991322" y="835574"/>
                </a:lnTo>
                <a:lnTo>
                  <a:pt x="1016647" y="797424"/>
                </a:lnTo>
                <a:lnTo>
                  <a:pt x="1038604" y="757124"/>
                </a:lnTo>
                <a:lnTo>
                  <a:pt x="1057001" y="714863"/>
                </a:lnTo>
                <a:lnTo>
                  <a:pt x="1071644" y="670828"/>
                </a:lnTo>
                <a:lnTo>
                  <a:pt x="1082343" y="625205"/>
                </a:lnTo>
                <a:lnTo>
                  <a:pt x="1088903" y="578182"/>
                </a:lnTo>
                <a:lnTo>
                  <a:pt x="1091133" y="529945"/>
                </a:lnTo>
                <a:lnTo>
                  <a:pt x="1088903" y="481709"/>
                </a:lnTo>
                <a:lnTo>
                  <a:pt x="1082343" y="434686"/>
                </a:lnTo>
                <a:lnTo>
                  <a:pt x="1071644" y="389063"/>
                </a:lnTo>
                <a:lnTo>
                  <a:pt x="1057001" y="345029"/>
                </a:lnTo>
                <a:lnTo>
                  <a:pt x="1038604" y="302768"/>
                </a:lnTo>
                <a:lnTo>
                  <a:pt x="1016647" y="262470"/>
                </a:lnTo>
                <a:lnTo>
                  <a:pt x="991322" y="224320"/>
                </a:lnTo>
                <a:lnTo>
                  <a:pt x="962822" y="188507"/>
                </a:lnTo>
                <a:lnTo>
                  <a:pt x="931340" y="155216"/>
                </a:lnTo>
                <a:lnTo>
                  <a:pt x="897067" y="124635"/>
                </a:lnTo>
                <a:lnTo>
                  <a:pt x="860198" y="96951"/>
                </a:lnTo>
                <a:lnTo>
                  <a:pt x="820924" y="72352"/>
                </a:lnTo>
                <a:lnTo>
                  <a:pt x="779437" y="51024"/>
                </a:lnTo>
                <a:lnTo>
                  <a:pt x="735932" y="33154"/>
                </a:lnTo>
                <a:lnTo>
                  <a:pt x="690599" y="18929"/>
                </a:lnTo>
                <a:lnTo>
                  <a:pt x="643632" y="8538"/>
                </a:lnTo>
                <a:lnTo>
                  <a:pt x="595224" y="2165"/>
                </a:lnTo>
                <a:lnTo>
                  <a:pt x="545566" y="0"/>
                </a:lnTo>
                <a:close/>
              </a:path>
            </a:pathLst>
          </a:custGeom>
          <a:solidFill>
            <a:srgbClr val="207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1796" y="2419349"/>
            <a:ext cx="457834" cy="428625"/>
          </a:xfrm>
          <a:custGeom>
            <a:avLst/>
            <a:gdLst/>
            <a:ahLst/>
            <a:cxnLst/>
            <a:rect l="l" t="t" r="r" b="b"/>
            <a:pathLst>
              <a:path w="457834" h="428625">
                <a:moveTo>
                  <a:pt x="144094" y="226783"/>
                </a:moveTo>
                <a:lnTo>
                  <a:pt x="102296" y="240465"/>
                </a:lnTo>
                <a:lnTo>
                  <a:pt x="77530" y="274816"/>
                </a:lnTo>
                <a:lnTo>
                  <a:pt x="65684" y="319800"/>
                </a:lnTo>
                <a:lnTo>
                  <a:pt x="62649" y="365378"/>
                </a:lnTo>
                <a:lnTo>
                  <a:pt x="67151" y="391166"/>
                </a:lnTo>
                <a:lnTo>
                  <a:pt x="79876" y="411048"/>
                </a:lnTo>
                <a:lnTo>
                  <a:pt x="99650" y="423843"/>
                </a:lnTo>
                <a:lnTo>
                  <a:pt x="125298" y="428370"/>
                </a:lnTo>
                <a:lnTo>
                  <a:pt x="332028" y="428370"/>
                </a:lnTo>
                <a:lnTo>
                  <a:pt x="361296" y="423843"/>
                </a:lnTo>
                <a:lnTo>
                  <a:pt x="382928" y="411048"/>
                </a:lnTo>
                <a:lnTo>
                  <a:pt x="396338" y="391166"/>
                </a:lnTo>
                <a:lnTo>
                  <a:pt x="400938" y="365378"/>
                </a:lnTo>
                <a:lnTo>
                  <a:pt x="397807" y="319800"/>
                </a:lnTo>
                <a:lnTo>
                  <a:pt x="385279" y="274816"/>
                </a:lnTo>
                <a:lnTo>
                  <a:pt x="372462" y="258279"/>
                </a:lnTo>
                <a:lnTo>
                  <a:pt x="231800" y="258279"/>
                </a:lnTo>
                <a:lnTo>
                  <a:pt x="198715" y="253358"/>
                </a:lnTo>
                <a:lnTo>
                  <a:pt x="173850" y="242531"/>
                </a:lnTo>
                <a:lnTo>
                  <a:pt x="156033" y="231705"/>
                </a:lnTo>
                <a:lnTo>
                  <a:pt x="144094" y="226783"/>
                </a:lnTo>
                <a:close/>
              </a:path>
              <a:path w="457834" h="428625">
                <a:moveTo>
                  <a:pt x="313232" y="226783"/>
                </a:moveTo>
                <a:lnTo>
                  <a:pt x="304034" y="231705"/>
                </a:lnTo>
                <a:lnTo>
                  <a:pt x="286613" y="242531"/>
                </a:lnTo>
                <a:lnTo>
                  <a:pt x="262144" y="253358"/>
                </a:lnTo>
                <a:lnTo>
                  <a:pt x="231800" y="258279"/>
                </a:lnTo>
                <a:lnTo>
                  <a:pt x="372462" y="258279"/>
                </a:lnTo>
                <a:lnTo>
                  <a:pt x="358655" y="240465"/>
                </a:lnTo>
                <a:lnTo>
                  <a:pt x="313232" y="226783"/>
                </a:lnTo>
                <a:close/>
              </a:path>
              <a:path w="457834" h="428625">
                <a:moveTo>
                  <a:pt x="31330" y="119684"/>
                </a:moveTo>
                <a:lnTo>
                  <a:pt x="13217" y="129922"/>
                </a:lnTo>
                <a:lnTo>
                  <a:pt x="3916" y="154336"/>
                </a:lnTo>
                <a:lnTo>
                  <a:pt x="489" y="183474"/>
                </a:lnTo>
                <a:lnTo>
                  <a:pt x="0" y="207886"/>
                </a:lnTo>
                <a:lnTo>
                  <a:pt x="4306" y="224421"/>
                </a:lnTo>
                <a:lnTo>
                  <a:pt x="15662" y="236232"/>
                </a:lnTo>
                <a:lnTo>
                  <a:pt x="31718" y="243319"/>
                </a:lnTo>
                <a:lnTo>
                  <a:pt x="50126" y="245681"/>
                </a:lnTo>
                <a:lnTo>
                  <a:pt x="81445" y="245681"/>
                </a:lnTo>
                <a:lnTo>
                  <a:pt x="92998" y="232787"/>
                </a:lnTo>
                <a:lnTo>
                  <a:pt x="108073" y="222846"/>
                </a:lnTo>
                <a:lnTo>
                  <a:pt x="125497" y="216449"/>
                </a:lnTo>
                <a:lnTo>
                  <a:pt x="144094" y="214185"/>
                </a:lnTo>
                <a:lnTo>
                  <a:pt x="135869" y="199027"/>
                </a:lnTo>
                <a:lnTo>
                  <a:pt x="129995" y="182687"/>
                </a:lnTo>
                <a:lnTo>
                  <a:pt x="126472" y="166345"/>
                </a:lnTo>
                <a:lnTo>
                  <a:pt x="125298" y="151180"/>
                </a:lnTo>
                <a:lnTo>
                  <a:pt x="125298" y="138582"/>
                </a:lnTo>
                <a:lnTo>
                  <a:pt x="93979" y="138582"/>
                </a:lnTo>
                <a:lnTo>
                  <a:pt x="71853" y="135629"/>
                </a:lnTo>
                <a:lnTo>
                  <a:pt x="53254" y="129133"/>
                </a:lnTo>
                <a:lnTo>
                  <a:pt x="39355" y="122637"/>
                </a:lnTo>
                <a:lnTo>
                  <a:pt x="31330" y="119684"/>
                </a:lnTo>
                <a:close/>
              </a:path>
              <a:path w="457834" h="428625">
                <a:moveTo>
                  <a:pt x="231800" y="56692"/>
                </a:moveTo>
                <a:lnTo>
                  <a:pt x="195976" y="64369"/>
                </a:lnTo>
                <a:lnTo>
                  <a:pt x="166023" y="85039"/>
                </a:lnTo>
                <a:lnTo>
                  <a:pt x="145468" y="115157"/>
                </a:lnTo>
                <a:lnTo>
                  <a:pt x="137833" y="151180"/>
                </a:lnTo>
                <a:lnTo>
                  <a:pt x="145468" y="187211"/>
                </a:lnTo>
                <a:lnTo>
                  <a:pt x="166023" y="217333"/>
                </a:lnTo>
                <a:lnTo>
                  <a:pt x="195976" y="238004"/>
                </a:lnTo>
                <a:lnTo>
                  <a:pt x="231800" y="245681"/>
                </a:lnTo>
                <a:lnTo>
                  <a:pt x="266646" y="238004"/>
                </a:lnTo>
                <a:lnTo>
                  <a:pt x="294446" y="217333"/>
                </a:lnTo>
                <a:lnTo>
                  <a:pt x="312849" y="187211"/>
                </a:lnTo>
                <a:lnTo>
                  <a:pt x="319506" y="151180"/>
                </a:lnTo>
                <a:lnTo>
                  <a:pt x="312849" y="115157"/>
                </a:lnTo>
                <a:lnTo>
                  <a:pt x="294446" y="85039"/>
                </a:lnTo>
                <a:lnTo>
                  <a:pt x="266646" y="64369"/>
                </a:lnTo>
                <a:lnTo>
                  <a:pt x="231800" y="56692"/>
                </a:lnTo>
                <a:close/>
              </a:path>
              <a:path w="457834" h="428625">
                <a:moveTo>
                  <a:pt x="338302" y="132283"/>
                </a:moveTo>
                <a:lnTo>
                  <a:pt x="338302" y="151180"/>
                </a:lnTo>
                <a:lnTo>
                  <a:pt x="337126" y="166345"/>
                </a:lnTo>
                <a:lnTo>
                  <a:pt x="333600" y="182687"/>
                </a:lnTo>
                <a:lnTo>
                  <a:pt x="327726" y="199027"/>
                </a:lnTo>
                <a:lnTo>
                  <a:pt x="319506" y="214185"/>
                </a:lnTo>
                <a:lnTo>
                  <a:pt x="337223" y="216449"/>
                </a:lnTo>
                <a:lnTo>
                  <a:pt x="353179" y="222846"/>
                </a:lnTo>
                <a:lnTo>
                  <a:pt x="367960" y="232787"/>
                </a:lnTo>
                <a:lnTo>
                  <a:pt x="382155" y="245681"/>
                </a:lnTo>
                <a:lnTo>
                  <a:pt x="413473" y="245681"/>
                </a:lnTo>
                <a:lnTo>
                  <a:pt x="430896" y="243319"/>
                </a:lnTo>
                <a:lnTo>
                  <a:pt x="444796" y="236232"/>
                </a:lnTo>
                <a:lnTo>
                  <a:pt x="453998" y="224421"/>
                </a:lnTo>
                <a:lnTo>
                  <a:pt x="457327" y="207886"/>
                </a:lnTo>
                <a:lnTo>
                  <a:pt x="456935" y="183474"/>
                </a:lnTo>
                <a:lnTo>
                  <a:pt x="454194" y="154336"/>
                </a:lnTo>
                <a:lnTo>
                  <a:pt x="449394" y="138582"/>
                </a:lnTo>
                <a:lnTo>
                  <a:pt x="369620" y="138582"/>
                </a:lnTo>
                <a:lnTo>
                  <a:pt x="360319" y="138483"/>
                </a:lnTo>
                <a:lnTo>
                  <a:pt x="351609" y="137794"/>
                </a:lnTo>
                <a:lnTo>
                  <a:pt x="344074" y="135924"/>
                </a:lnTo>
                <a:lnTo>
                  <a:pt x="338302" y="132283"/>
                </a:lnTo>
                <a:close/>
              </a:path>
              <a:path w="457834" h="428625">
                <a:moveTo>
                  <a:pt x="125298" y="132283"/>
                </a:moveTo>
                <a:lnTo>
                  <a:pt x="116877" y="135924"/>
                </a:lnTo>
                <a:lnTo>
                  <a:pt x="109634" y="137794"/>
                </a:lnTo>
                <a:lnTo>
                  <a:pt x="102393" y="138483"/>
                </a:lnTo>
                <a:lnTo>
                  <a:pt x="93979" y="138582"/>
                </a:lnTo>
                <a:lnTo>
                  <a:pt x="125298" y="138582"/>
                </a:lnTo>
                <a:lnTo>
                  <a:pt x="125298" y="132283"/>
                </a:lnTo>
                <a:close/>
              </a:path>
              <a:path w="457834" h="428625">
                <a:moveTo>
                  <a:pt x="432269" y="119684"/>
                </a:moveTo>
                <a:lnTo>
                  <a:pt x="424243" y="122637"/>
                </a:lnTo>
                <a:lnTo>
                  <a:pt x="410341" y="129133"/>
                </a:lnTo>
                <a:lnTo>
                  <a:pt x="391741" y="135629"/>
                </a:lnTo>
                <a:lnTo>
                  <a:pt x="369620" y="138582"/>
                </a:lnTo>
                <a:lnTo>
                  <a:pt x="449394" y="138582"/>
                </a:lnTo>
                <a:lnTo>
                  <a:pt x="446756" y="129922"/>
                </a:lnTo>
                <a:lnTo>
                  <a:pt x="432269" y="119684"/>
                </a:lnTo>
                <a:close/>
              </a:path>
              <a:path w="457834" h="428625">
                <a:moveTo>
                  <a:pt x="93979" y="0"/>
                </a:moveTo>
                <a:lnTo>
                  <a:pt x="70973" y="4429"/>
                </a:lnTo>
                <a:lnTo>
                  <a:pt x="50906" y="16535"/>
                </a:lnTo>
                <a:lnTo>
                  <a:pt x="36713" y="34547"/>
                </a:lnTo>
                <a:lnTo>
                  <a:pt x="31330" y="56692"/>
                </a:lnTo>
                <a:lnTo>
                  <a:pt x="36713" y="82480"/>
                </a:lnTo>
                <a:lnTo>
                  <a:pt x="50906" y="102361"/>
                </a:lnTo>
                <a:lnTo>
                  <a:pt x="70973" y="115157"/>
                </a:lnTo>
                <a:lnTo>
                  <a:pt x="93979" y="119684"/>
                </a:lnTo>
                <a:lnTo>
                  <a:pt x="116979" y="115157"/>
                </a:lnTo>
                <a:lnTo>
                  <a:pt x="137042" y="102361"/>
                </a:lnTo>
                <a:lnTo>
                  <a:pt x="151233" y="82480"/>
                </a:lnTo>
                <a:lnTo>
                  <a:pt x="156616" y="56692"/>
                </a:lnTo>
                <a:lnTo>
                  <a:pt x="151233" y="34547"/>
                </a:lnTo>
                <a:lnTo>
                  <a:pt x="137042" y="16535"/>
                </a:lnTo>
                <a:lnTo>
                  <a:pt x="116979" y="4429"/>
                </a:lnTo>
                <a:lnTo>
                  <a:pt x="93979" y="0"/>
                </a:lnTo>
                <a:close/>
              </a:path>
              <a:path w="457834" h="428625">
                <a:moveTo>
                  <a:pt x="369620" y="0"/>
                </a:moveTo>
                <a:lnTo>
                  <a:pt x="343972" y="4429"/>
                </a:lnTo>
                <a:lnTo>
                  <a:pt x="324199" y="16535"/>
                </a:lnTo>
                <a:lnTo>
                  <a:pt x="311474" y="34547"/>
                </a:lnTo>
                <a:lnTo>
                  <a:pt x="306971" y="56692"/>
                </a:lnTo>
                <a:lnTo>
                  <a:pt x="311474" y="82480"/>
                </a:lnTo>
                <a:lnTo>
                  <a:pt x="324199" y="102361"/>
                </a:lnTo>
                <a:lnTo>
                  <a:pt x="343972" y="115157"/>
                </a:lnTo>
                <a:lnTo>
                  <a:pt x="369620" y="119684"/>
                </a:lnTo>
                <a:lnTo>
                  <a:pt x="391643" y="115157"/>
                </a:lnTo>
                <a:lnTo>
                  <a:pt x="409559" y="102361"/>
                </a:lnTo>
                <a:lnTo>
                  <a:pt x="421602" y="82480"/>
                </a:lnTo>
                <a:lnTo>
                  <a:pt x="426008" y="56692"/>
                </a:lnTo>
                <a:lnTo>
                  <a:pt x="421602" y="34547"/>
                </a:lnTo>
                <a:lnTo>
                  <a:pt x="409559" y="16535"/>
                </a:lnTo>
                <a:lnTo>
                  <a:pt x="391643" y="4429"/>
                </a:lnTo>
                <a:lnTo>
                  <a:pt x="369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065" y="1470734"/>
            <a:ext cx="1840864" cy="5073650"/>
          </a:xfrm>
          <a:prstGeom prst="rect">
            <a:avLst/>
          </a:prstGeom>
          <a:ln w="12700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3E3E3E"/>
                </a:solidFill>
                <a:latin typeface="HiraginoSansGB-W6"/>
                <a:cs typeface="HiraginoSansGB-W6"/>
              </a:rPr>
              <a:t>文档库管理</a:t>
            </a:r>
            <a:endParaRPr sz="160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600" b="1" spc="-5" dirty="0">
                <a:solidFill>
                  <a:srgbClr val="3E3E3E"/>
                </a:solidFill>
                <a:latin typeface="HiraginoSansGB-W6"/>
                <a:cs typeface="HiraginoSansGB-W6"/>
              </a:rPr>
              <a:t>文档查询及下载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79" y="1444178"/>
            <a:ext cx="1938527" cy="5172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7572" y="398773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739" y="4479986"/>
            <a:ext cx="3511295" cy="2232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2386" y="4672316"/>
            <a:ext cx="3125893" cy="1847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555052" y="303587"/>
            <a:ext cx="5769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项目文档</a:t>
            </a:r>
          </a:p>
        </p:txBody>
      </p:sp>
    </p:spTree>
    <p:extLst>
      <p:ext uri="{BB962C8B-B14F-4D97-AF65-F5344CB8AC3E}">
        <p14:creationId xmlns:p14="http://schemas.microsoft.com/office/powerpoint/2010/main" val="6380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4" name="矩形 3"/>
          <p:cNvSpPr/>
          <p:nvPr/>
        </p:nvSpPr>
        <p:spPr>
          <a:xfrm>
            <a:off x="5562600" y="35814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endParaRPr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2909" y="1032267"/>
            <a:ext cx="8001634" cy="603885"/>
          </a:xfrm>
          <a:custGeom>
            <a:avLst/>
            <a:gdLst/>
            <a:ahLst/>
            <a:cxnLst/>
            <a:rect l="l" t="t" r="r" b="b"/>
            <a:pathLst>
              <a:path w="8001634" h="603885">
                <a:moveTo>
                  <a:pt x="7900428" y="0"/>
                </a:moveTo>
                <a:lnTo>
                  <a:pt x="100622" y="0"/>
                </a:lnTo>
                <a:lnTo>
                  <a:pt x="61454" y="7906"/>
                </a:lnTo>
                <a:lnTo>
                  <a:pt x="29470" y="29470"/>
                </a:lnTo>
                <a:lnTo>
                  <a:pt x="7906" y="61454"/>
                </a:lnTo>
                <a:lnTo>
                  <a:pt x="0" y="100622"/>
                </a:lnTo>
                <a:lnTo>
                  <a:pt x="0" y="503097"/>
                </a:lnTo>
                <a:lnTo>
                  <a:pt x="7906" y="542265"/>
                </a:lnTo>
                <a:lnTo>
                  <a:pt x="29470" y="574249"/>
                </a:lnTo>
                <a:lnTo>
                  <a:pt x="61454" y="595812"/>
                </a:lnTo>
                <a:lnTo>
                  <a:pt x="100622" y="603719"/>
                </a:lnTo>
                <a:lnTo>
                  <a:pt x="7900428" y="603719"/>
                </a:lnTo>
                <a:lnTo>
                  <a:pt x="7939596" y="595812"/>
                </a:lnTo>
                <a:lnTo>
                  <a:pt x="7971580" y="574249"/>
                </a:lnTo>
                <a:lnTo>
                  <a:pt x="7993143" y="542265"/>
                </a:lnTo>
                <a:lnTo>
                  <a:pt x="8001050" y="503097"/>
                </a:lnTo>
                <a:lnTo>
                  <a:pt x="8001050" y="100622"/>
                </a:lnTo>
                <a:lnTo>
                  <a:pt x="7993143" y="61454"/>
                </a:lnTo>
                <a:lnTo>
                  <a:pt x="7971580" y="29470"/>
                </a:lnTo>
                <a:lnTo>
                  <a:pt x="7939596" y="7906"/>
                </a:lnTo>
                <a:lnTo>
                  <a:pt x="790042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909" y="1032267"/>
            <a:ext cx="8001634" cy="603885"/>
          </a:xfrm>
          <a:custGeom>
            <a:avLst/>
            <a:gdLst/>
            <a:ahLst/>
            <a:cxnLst/>
            <a:rect l="l" t="t" r="r" b="b"/>
            <a:pathLst>
              <a:path w="8001634" h="603885">
                <a:moveTo>
                  <a:pt x="0" y="100622"/>
                </a:moveTo>
                <a:lnTo>
                  <a:pt x="7906" y="61454"/>
                </a:lnTo>
                <a:lnTo>
                  <a:pt x="29470" y="29470"/>
                </a:lnTo>
                <a:lnTo>
                  <a:pt x="61454" y="7906"/>
                </a:lnTo>
                <a:lnTo>
                  <a:pt x="100622" y="0"/>
                </a:lnTo>
                <a:lnTo>
                  <a:pt x="7900428" y="0"/>
                </a:lnTo>
                <a:lnTo>
                  <a:pt x="7939596" y="7906"/>
                </a:lnTo>
                <a:lnTo>
                  <a:pt x="7971580" y="29470"/>
                </a:lnTo>
                <a:lnTo>
                  <a:pt x="7993143" y="61454"/>
                </a:lnTo>
                <a:lnTo>
                  <a:pt x="8001050" y="100622"/>
                </a:lnTo>
                <a:lnTo>
                  <a:pt x="8001050" y="503097"/>
                </a:lnTo>
                <a:lnTo>
                  <a:pt x="7993143" y="542265"/>
                </a:lnTo>
                <a:lnTo>
                  <a:pt x="7971580" y="574249"/>
                </a:lnTo>
                <a:lnTo>
                  <a:pt x="7939596" y="595812"/>
                </a:lnTo>
                <a:lnTo>
                  <a:pt x="7900428" y="603719"/>
                </a:lnTo>
                <a:lnTo>
                  <a:pt x="100622" y="603719"/>
                </a:lnTo>
                <a:lnTo>
                  <a:pt x="61454" y="595812"/>
                </a:lnTo>
                <a:lnTo>
                  <a:pt x="29470" y="574249"/>
                </a:lnTo>
                <a:lnTo>
                  <a:pt x="7906" y="542265"/>
                </a:lnTo>
                <a:lnTo>
                  <a:pt x="0" y="503097"/>
                </a:lnTo>
                <a:lnTo>
                  <a:pt x="0" y="10062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909" y="3970949"/>
            <a:ext cx="8001634" cy="603885"/>
          </a:xfrm>
          <a:custGeom>
            <a:avLst/>
            <a:gdLst/>
            <a:ahLst/>
            <a:cxnLst/>
            <a:rect l="l" t="t" r="r" b="b"/>
            <a:pathLst>
              <a:path w="8001634" h="603885">
                <a:moveTo>
                  <a:pt x="7900428" y="0"/>
                </a:moveTo>
                <a:lnTo>
                  <a:pt x="100622" y="0"/>
                </a:lnTo>
                <a:lnTo>
                  <a:pt x="61454" y="7906"/>
                </a:lnTo>
                <a:lnTo>
                  <a:pt x="29470" y="29470"/>
                </a:lnTo>
                <a:lnTo>
                  <a:pt x="7906" y="61454"/>
                </a:lnTo>
                <a:lnTo>
                  <a:pt x="0" y="100622"/>
                </a:lnTo>
                <a:lnTo>
                  <a:pt x="0" y="503097"/>
                </a:lnTo>
                <a:lnTo>
                  <a:pt x="7906" y="542265"/>
                </a:lnTo>
                <a:lnTo>
                  <a:pt x="29470" y="574249"/>
                </a:lnTo>
                <a:lnTo>
                  <a:pt x="61454" y="595812"/>
                </a:lnTo>
                <a:lnTo>
                  <a:pt x="100622" y="603719"/>
                </a:lnTo>
                <a:lnTo>
                  <a:pt x="7900428" y="603719"/>
                </a:lnTo>
                <a:lnTo>
                  <a:pt x="7939596" y="595812"/>
                </a:lnTo>
                <a:lnTo>
                  <a:pt x="7971580" y="574249"/>
                </a:lnTo>
                <a:lnTo>
                  <a:pt x="7993143" y="542265"/>
                </a:lnTo>
                <a:lnTo>
                  <a:pt x="8001050" y="503097"/>
                </a:lnTo>
                <a:lnTo>
                  <a:pt x="8001050" y="100622"/>
                </a:lnTo>
                <a:lnTo>
                  <a:pt x="7993143" y="61454"/>
                </a:lnTo>
                <a:lnTo>
                  <a:pt x="7971580" y="29470"/>
                </a:lnTo>
                <a:lnTo>
                  <a:pt x="7939596" y="7906"/>
                </a:lnTo>
                <a:lnTo>
                  <a:pt x="790042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909" y="3970949"/>
            <a:ext cx="8001634" cy="603885"/>
          </a:xfrm>
          <a:custGeom>
            <a:avLst/>
            <a:gdLst/>
            <a:ahLst/>
            <a:cxnLst/>
            <a:rect l="l" t="t" r="r" b="b"/>
            <a:pathLst>
              <a:path w="8001634" h="603885">
                <a:moveTo>
                  <a:pt x="0" y="100622"/>
                </a:moveTo>
                <a:lnTo>
                  <a:pt x="7906" y="61454"/>
                </a:lnTo>
                <a:lnTo>
                  <a:pt x="29470" y="29470"/>
                </a:lnTo>
                <a:lnTo>
                  <a:pt x="61454" y="7906"/>
                </a:lnTo>
                <a:lnTo>
                  <a:pt x="100622" y="0"/>
                </a:lnTo>
                <a:lnTo>
                  <a:pt x="7900428" y="0"/>
                </a:lnTo>
                <a:lnTo>
                  <a:pt x="7939596" y="7906"/>
                </a:lnTo>
                <a:lnTo>
                  <a:pt x="7971580" y="29470"/>
                </a:lnTo>
                <a:lnTo>
                  <a:pt x="7993143" y="61454"/>
                </a:lnTo>
                <a:lnTo>
                  <a:pt x="8001050" y="100622"/>
                </a:lnTo>
                <a:lnTo>
                  <a:pt x="8001050" y="503097"/>
                </a:lnTo>
                <a:lnTo>
                  <a:pt x="7993143" y="542265"/>
                </a:lnTo>
                <a:lnTo>
                  <a:pt x="7971580" y="574249"/>
                </a:lnTo>
                <a:lnTo>
                  <a:pt x="7939596" y="595812"/>
                </a:lnTo>
                <a:lnTo>
                  <a:pt x="7900428" y="603719"/>
                </a:lnTo>
                <a:lnTo>
                  <a:pt x="100622" y="603719"/>
                </a:lnTo>
                <a:lnTo>
                  <a:pt x="61454" y="595812"/>
                </a:lnTo>
                <a:lnTo>
                  <a:pt x="29470" y="574249"/>
                </a:lnTo>
                <a:lnTo>
                  <a:pt x="7906" y="542265"/>
                </a:lnTo>
                <a:lnTo>
                  <a:pt x="0" y="503097"/>
                </a:lnTo>
                <a:lnTo>
                  <a:pt x="0" y="10062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5386" y="1621848"/>
            <a:ext cx="8316679" cy="2149306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317500" marR="58419" indent="-172085">
              <a:lnSpc>
                <a:spcPts val="2230"/>
              </a:lnSpc>
              <a:spcBef>
                <a:spcPts val="1310"/>
              </a:spcBef>
              <a:buFont typeface="Arial"/>
              <a:buChar char="•"/>
              <a:tabLst>
                <a:tab pos="318135" algn="l"/>
              </a:tabLst>
            </a:pPr>
            <a:r>
              <a:rPr dirty="0" err="1">
                <a:latin typeface="HiraginoSansGB-W6"/>
                <a:cs typeface="HiraginoSansGB-W6"/>
              </a:rPr>
              <a:t>如果项目或核算账号的内容需要调整，需要</a:t>
            </a:r>
            <a:r>
              <a:rPr b="1" dirty="0" err="1">
                <a:latin typeface="HiraginoSansGB-W6"/>
                <a:cs typeface="HiraginoSansGB-W6"/>
              </a:rPr>
              <a:t>提出变更申请</a:t>
            </a:r>
            <a:r>
              <a:rPr dirty="0" err="1">
                <a:latin typeface="HiraginoSansGB-W6"/>
                <a:cs typeface="HiraginoSansGB-W6"/>
              </a:rPr>
              <a:t>，</a:t>
            </a:r>
            <a:r>
              <a:rPr dirty="0" err="1" smtClean="0">
                <a:latin typeface="HiraginoSansGB-W6"/>
                <a:cs typeface="HiraginoSansGB-W6"/>
              </a:rPr>
              <a:t>经过相应的审核流程后</a:t>
            </a:r>
            <a:r>
              <a:rPr dirty="0" err="1">
                <a:latin typeface="HiraginoSansGB-W6"/>
                <a:cs typeface="HiraginoSansGB-W6"/>
              </a:rPr>
              <a:t>，才能生效，</a:t>
            </a:r>
            <a:r>
              <a:rPr b="1" dirty="0" err="1" smtClean="0">
                <a:latin typeface="HiraginoSansGB-W6"/>
                <a:cs typeface="HiraginoSansGB-W6"/>
              </a:rPr>
              <a:t>系统会记录变更前后的历史数据</a:t>
            </a:r>
            <a:r>
              <a:rPr dirty="0">
                <a:latin typeface="HiraginoSansGB-W6"/>
                <a:cs typeface="HiraginoSansGB-W6"/>
              </a:rPr>
              <a:t>；</a:t>
            </a:r>
          </a:p>
          <a:p>
            <a:pPr marL="317500" indent="-1720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18135" algn="l"/>
              </a:tabLst>
            </a:pPr>
            <a:r>
              <a:rPr dirty="0">
                <a:latin typeface="HiraginoSansGB-W6"/>
                <a:cs typeface="HiraginoSansGB-W6"/>
              </a:rPr>
              <a:t>在项目层可以在变更项目的同时变更核算账号；</a:t>
            </a:r>
          </a:p>
          <a:p>
            <a:pPr marL="317500" marR="5080" indent="-172085">
              <a:lnSpc>
                <a:spcPts val="2230"/>
              </a:lnSpc>
              <a:spcBef>
                <a:spcPts val="545"/>
              </a:spcBef>
              <a:buFont typeface="Arial"/>
              <a:buChar char="•"/>
              <a:tabLst>
                <a:tab pos="318135" algn="l"/>
              </a:tabLst>
            </a:pPr>
            <a:r>
              <a:rPr dirty="0" err="1">
                <a:latin typeface="HiraginoSansGB-W6"/>
                <a:cs typeface="HiraginoSansGB-W6"/>
              </a:rPr>
              <a:t>变更申请中可以变更的内容：项目基本信息、经费信息、</a:t>
            </a:r>
            <a:r>
              <a:rPr dirty="0" err="1" smtClean="0">
                <a:latin typeface="HiraginoSansGB-W6"/>
                <a:cs typeface="HiraginoSansGB-W6"/>
              </a:rPr>
              <a:t>核算账号信息</a:t>
            </a:r>
            <a:r>
              <a:rPr dirty="0">
                <a:latin typeface="HiraginoSansGB-W6"/>
                <a:cs typeface="HiraginoSansGB-W6"/>
              </a:rPr>
              <a:t>；</a:t>
            </a:r>
          </a:p>
          <a:p>
            <a:pPr marL="317500" indent="-17208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18135" algn="l"/>
              </a:tabLst>
            </a:pPr>
            <a:r>
              <a:rPr dirty="0">
                <a:latin typeface="HiraginoSansGB-W6"/>
                <a:cs typeface="HiraginoSansGB-W6"/>
              </a:rPr>
              <a:t>变更一定要填写</a:t>
            </a:r>
            <a:r>
              <a:rPr b="1" dirty="0">
                <a:latin typeface="HiraginoSansGB-W6"/>
                <a:cs typeface="HiraginoSansGB-W6"/>
              </a:rPr>
              <a:t>变更说明</a:t>
            </a:r>
            <a:r>
              <a:rPr dirty="0">
                <a:latin typeface="HiraginoSansGB-W6"/>
                <a:cs typeface="HiraginoSansGB-W6"/>
              </a:rPr>
              <a:t>，才能提交；</a:t>
            </a:r>
          </a:p>
          <a:p>
            <a:pPr marL="317500" indent="-1720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18135" algn="l"/>
              </a:tabLst>
            </a:pPr>
            <a:r>
              <a:rPr dirty="0" err="1">
                <a:latin typeface="HiraginoSansGB-W6"/>
                <a:cs typeface="HiraginoSansGB-W6"/>
              </a:rPr>
              <a:t>一个变更申请结束后，才能发起另一个变更</a:t>
            </a:r>
            <a:endParaRPr dirty="0">
              <a:latin typeface="HiraginoSansGB-W6"/>
              <a:cs typeface="HiraginoSansGB-W6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200" y="1147912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Arial Unicode MS"/>
                <a:cs typeface="Arial Unicode MS"/>
              </a:rPr>
              <a:t>项目及核算账号的变更申请</a:t>
            </a:r>
            <a:endParaRPr lang="zh-CN" altLang="en-US" sz="2000" b="1" dirty="0">
              <a:latin typeface="Arial Unicode MS"/>
              <a:cs typeface="Arial Unicode M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8672" y="408822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Arial Unicode MS"/>
                <a:cs typeface="Arial Unicode MS"/>
              </a:rPr>
              <a:t>核算账号的变更申请</a:t>
            </a:r>
            <a:endParaRPr lang="zh-CN" altLang="en-US" sz="2000" b="1" dirty="0">
              <a:latin typeface="Arial Unicode MS"/>
              <a:cs typeface="Arial Unicode MS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485386" y="4419600"/>
            <a:ext cx="8316679" cy="1828706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317500" indent="-172085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18135" algn="l"/>
              </a:tabLst>
            </a:pPr>
            <a:r>
              <a:rPr dirty="0" err="1" smtClean="0">
                <a:latin typeface="HiraginoSansGB-W6"/>
                <a:cs typeface="HiraginoSansGB-W6"/>
              </a:rPr>
              <a:t>系统也允许</a:t>
            </a:r>
            <a:r>
              <a:rPr b="1" dirty="0" err="1" smtClean="0">
                <a:latin typeface="HiraginoSansGB-W6"/>
                <a:cs typeface="HiraginoSansGB-W6"/>
              </a:rPr>
              <a:t>单独申请核算账号的变更</a:t>
            </a:r>
            <a:r>
              <a:rPr lang="zh-CN" altLang="en-US" dirty="0" smtClean="0">
                <a:latin typeface="HiraginoSansGB-W6"/>
                <a:cs typeface="HiraginoSansGB-W6"/>
              </a:rPr>
              <a:t>；</a:t>
            </a:r>
            <a:endParaRPr dirty="0">
              <a:latin typeface="HiraginoSansGB-W6"/>
              <a:cs typeface="HiraginoSansGB-W6"/>
            </a:endParaRPr>
          </a:p>
          <a:p>
            <a:pPr marL="317500" marR="5080" indent="-172085">
              <a:lnSpc>
                <a:spcPts val="2220"/>
              </a:lnSpc>
              <a:spcBef>
                <a:spcPts val="570"/>
              </a:spcBef>
              <a:buFont typeface="Arial"/>
              <a:buChar char="•"/>
              <a:tabLst>
                <a:tab pos="318135" algn="l"/>
              </a:tabLst>
            </a:pPr>
            <a:r>
              <a:rPr dirty="0" err="1" smtClean="0">
                <a:latin typeface="HiraginoSansGB-W6"/>
                <a:cs typeface="HiraginoSansGB-W6"/>
              </a:rPr>
              <a:t>变更申请中可以变更的内容</a:t>
            </a:r>
            <a:r>
              <a:rPr lang="zh-CN" altLang="en-US" dirty="0" smtClean="0">
                <a:latin typeface="HiraginoSansGB-W6"/>
                <a:cs typeface="HiraginoSansGB-W6"/>
              </a:rPr>
              <a:t>：</a:t>
            </a:r>
            <a:r>
              <a:rPr dirty="0" err="1" smtClean="0">
                <a:latin typeface="HiraginoSansGB-W6"/>
                <a:cs typeface="HiraginoSansGB-W6"/>
              </a:rPr>
              <a:t>核算账号基本信息</a:t>
            </a:r>
            <a:r>
              <a:rPr dirty="0" err="1">
                <a:latin typeface="HiraginoSansGB-W6"/>
                <a:cs typeface="HiraginoSansGB-W6"/>
              </a:rPr>
              <a:t>、预算信息、</a:t>
            </a:r>
            <a:r>
              <a:rPr dirty="0" err="1" smtClean="0">
                <a:latin typeface="HiraginoSansGB-W6"/>
                <a:cs typeface="HiraginoSansGB-W6"/>
              </a:rPr>
              <a:t>核算账号状态</a:t>
            </a:r>
            <a:r>
              <a:rPr lang="zh-CN" altLang="en-US" dirty="0" smtClean="0">
                <a:latin typeface="HiraginoSansGB-W6"/>
                <a:cs typeface="HiraginoSansGB-W6"/>
              </a:rPr>
              <a:t>；</a:t>
            </a:r>
            <a:endParaRPr dirty="0">
              <a:latin typeface="HiraginoSansGB-W6"/>
              <a:cs typeface="HiraginoSansGB-W6"/>
            </a:endParaRPr>
          </a:p>
          <a:p>
            <a:pPr marL="317500" indent="-17208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18135" algn="l"/>
              </a:tabLst>
            </a:pPr>
            <a:r>
              <a:rPr b="1" dirty="0">
                <a:latin typeface="HiraginoSansGB-W6"/>
                <a:cs typeface="HiraginoSansGB-W6"/>
              </a:rPr>
              <a:t>变更中的核算账号将被冻结</a:t>
            </a:r>
            <a:r>
              <a:rPr dirty="0">
                <a:latin typeface="HiraginoSansGB-W6"/>
                <a:cs typeface="HiraginoSansGB-W6"/>
              </a:rPr>
              <a:t>，</a:t>
            </a:r>
            <a:r>
              <a:rPr b="1" dirty="0">
                <a:latin typeface="HiraginoSansGB-W6"/>
                <a:cs typeface="HiraginoSansGB-W6"/>
              </a:rPr>
              <a:t>网上报销中暂时无法使用；</a:t>
            </a:r>
          </a:p>
          <a:p>
            <a:pPr marL="317500" indent="-1720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18135" algn="l"/>
              </a:tabLst>
            </a:pPr>
            <a:r>
              <a:rPr dirty="0">
                <a:latin typeface="HiraginoSansGB-W6"/>
                <a:cs typeface="HiraginoSansGB-W6"/>
              </a:rPr>
              <a:t>变更一定要填写变更说明，才能提交；</a:t>
            </a:r>
          </a:p>
          <a:p>
            <a:pPr marL="317500" indent="-1720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18135" algn="l"/>
              </a:tabLst>
            </a:pPr>
            <a:r>
              <a:rPr dirty="0">
                <a:latin typeface="HiraginoSansGB-W6"/>
                <a:cs typeface="HiraginoSansGB-W6"/>
              </a:rPr>
              <a:t>一个变更申请结束后，才能发起另一个变更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244" y="990600"/>
            <a:ext cx="385235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HiraginoSansGB-W6"/>
                <a:cs typeface="HiraginoSansGB-W6"/>
              </a:rPr>
              <a:t>点击“变更</a:t>
            </a:r>
            <a:r>
              <a:rPr sz="1600" b="1" spc="-95" dirty="0">
                <a:latin typeface="HiraginoSansGB-W6"/>
                <a:cs typeface="HiraginoSansGB-W6"/>
              </a:rPr>
              <a:t> </a:t>
            </a:r>
            <a:r>
              <a:rPr sz="1600" b="1" spc="-5" dirty="0">
                <a:latin typeface="HiraginoSansGB-W6"/>
                <a:cs typeface="HiraginoSansGB-W6"/>
              </a:rPr>
              <a:t>申请”，进行变更</a:t>
            </a:r>
            <a:r>
              <a:rPr sz="1600" b="1" spc="-60" dirty="0">
                <a:latin typeface="HiraginoSansGB-W6"/>
                <a:cs typeface="HiraginoSansGB-W6"/>
              </a:rPr>
              <a:t> </a:t>
            </a:r>
            <a:r>
              <a:rPr sz="1600" b="1" spc="-5" dirty="0">
                <a:latin typeface="HiraginoSansGB-W6"/>
                <a:cs typeface="HiraginoSansGB-W6"/>
              </a:rPr>
              <a:t>操作</a:t>
            </a:r>
            <a:endParaRPr sz="16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43" y="1500187"/>
            <a:ext cx="8801092" cy="133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843" y="3276600"/>
            <a:ext cx="8922416" cy="1905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err="1" smtClean="0">
                <a:latin typeface="HiraginoSansGB-W6"/>
                <a:cs typeface="HiraginoSansGB-W6"/>
              </a:rPr>
              <a:t>变更的界面和项目录入的界面一样</a:t>
            </a:r>
            <a:r>
              <a:rPr b="1" spc="-5" dirty="0" err="1">
                <a:latin typeface="HiraginoSansGB-W6"/>
                <a:cs typeface="HiraginoSansGB-W6"/>
              </a:rPr>
              <a:t>，用户可以在该界面中，</a:t>
            </a:r>
            <a:r>
              <a:rPr b="1" spc="5" dirty="0" err="1">
                <a:latin typeface="HiraginoSansGB-W6"/>
                <a:cs typeface="HiraginoSansGB-W6"/>
              </a:rPr>
              <a:t>修</a:t>
            </a:r>
            <a:r>
              <a:rPr b="1" spc="-5" dirty="0" err="1">
                <a:latin typeface="HiraginoSansGB-W6"/>
                <a:cs typeface="HiraginoSansGB-W6"/>
              </a:rPr>
              <a:t>改需</a:t>
            </a:r>
            <a:r>
              <a:rPr b="1" spc="5" dirty="0" err="1">
                <a:latin typeface="HiraginoSansGB-W6"/>
                <a:cs typeface="HiraginoSansGB-W6"/>
              </a:rPr>
              <a:t>要</a:t>
            </a:r>
            <a:r>
              <a:rPr b="1" spc="-5" dirty="0" err="1">
                <a:latin typeface="HiraginoSansGB-W6"/>
                <a:cs typeface="HiraginoSansGB-W6"/>
              </a:rPr>
              <a:t>变更</a:t>
            </a:r>
            <a:r>
              <a:rPr b="1" spc="5" dirty="0" err="1">
                <a:latin typeface="HiraginoSansGB-W6"/>
                <a:cs typeface="HiraginoSansGB-W6"/>
              </a:rPr>
              <a:t>的</a:t>
            </a:r>
            <a:r>
              <a:rPr b="1" spc="-5" dirty="0" err="1">
                <a:latin typeface="HiraginoSansGB-W6"/>
                <a:cs typeface="HiraginoSansGB-W6"/>
              </a:rPr>
              <a:t>内容</a:t>
            </a:r>
            <a:r>
              <a:rPr b="1" spc="-5" dirty="0">
                <a:latin typeface="HiraginoSansGB-W6"/>
                <a:cs typeface="HiraginoSansGB-W6"/>
              </a:rPr>
              <a:t>；</a:t>
            </a:r>
            <a:endParaRPr b="1" dirty="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306705">
              <a:lnSpc>
                <a:spcPct val="100000"/>
              </a:lnSpc>
            </a:pPr>
            <a:r>
              <a:rPr b="1" spc="-5" dirty="0" smtClean="0">
                <a:latin typeface="HiraginoSansGB-W6"/>
                <a:cs typeface="HiraginoSansGB-W6"/>
              </a:rPr>
              <a:t>变更时</a:t>
            </a:r>
            <a:r>
              <a:rPr b="1" spc="-5" dirty="0">
                <a:latin typeface="HiraginoSansGB-W6"/>
                <a:cs typeface="HiraginoSansGB-W6"/>
              </a:rPr>
              <a:t>，会校验必填项有没有</a:t>
            </a:r>
            <a:r>
              <a:rPr b="1" spc="5" dirty="0">
                <a:latin typeface="HiraginoSansGB-W6"/>
                <a:cs typeface="HiraginoSansGB-W6"/>
              </a:rPr>
              <a:t>填</a:t>
            </a:r>
            <a:r>
              <a:rPr b="1" spc="-5" dirty="0">
                <a:latin typeface="HiraginoSansGB-W6"/>
                <a:cs typeface="HiraginoSansGB-W6"/>
              </a:rPr>
              <a:t>（主</a:t>
            </a:r>
            <a:r>
              <a:rPr b="1" spc="5" dirty="0">
                <a:latin typeface="HiraginoSansGB-W6"/>
                <a:cs typeface="HiraginoSansGB-W6"/>
              </a:rPr>
              <a:t>要</a:t>
            </a:r>
            <a:r>
              <a:rPr b="1" spc="-5" dirty="0">
                <a:latin typeface="HiraginoSansGB-W6"/>
                <a:cs typeface="HiraginoSansGB-W6"/>
              </a:rPr>
              <a:t>是针</a:t>
            </a:r>
            <a:r>
              <a:rPr b="1" spc="5" dirty="0">
                <a:latin typeface="HiraginoSansGB-W6"/>
                <a:cs typeface="HiraginoSansGB-W6"/>
              </a:rPr>
              <a:t>对</a:t>
            </a:r>
            <a:r>
              <a:rPr b="1" spc="-5" dirty="0">
                <a:latin typeface="HiraginoSansGB-W6"/>
                <a:cs typeface="HiraginoSansGB-W6"/>
              </a:rPr>
              <a:t>从</a:t>
            </a:r>
            <a:r>
              <a:rPr b="1" spc="-100" dirty="0">
                <a:latin typeface="HiraginoSansGB-W6"/>
                <a:cs typeface="HiraginoSansGB-W6"/>
              </a:rPr>
              <a:t>ARP2.4</a:t>
            </a:r>
            <a:r>
              <a:rPr b="1" spc="5" dirty="0" smtClean="0">
                <a:latin typeface="HiraginoSansGB-W6"/>
                <a:cs typeface="HiraginoSansGB-W6"/>
              </a:rPr>
              <a:t>中</a:t>
            </a:r>
            <a:r>
              <a:rPr b="1" spc="-5" dirty="0" smtClean="0">
                <a:latin typeface="HiraginoSansGB-W6"/>
                <a:cs typeface="HiraginoSansGB-W6"/>
              </a:rPr>
              <a:t>导入的历史数据</a:t>
            </a:r>
            <a:r>
              <a:rPr b="1" spc="-5" dirty="0">
                <a:latin typeface="HiraginoSansGB-W6"/>
                <a:cs typeface="HiraginoSansGB-W6"/>
              </a:rPr>
              <a:t>），</a:t>
            </a:r>
            <a:r>
              <a:rPr b="1" spc="-5" dirty="0" err="1" smtClean="0">
                <a:latin typeface="HiraginoSansGB-W6"/>
                <a:cs typeface="HiraginoSansGB-W6"/>
              </a:rPr>
              <a:t>只有补齐了</a:t>
            </a:r>
            <a:r>
              <a:rPr b="1" spc="-5" dirty="0" err="1">
                <a:latin typeface="HiraginoSansGB-W6"/>
                <a:cs typeface="HiraginoSansGB-W6"/>
              </a:rPr>
              <a:t>，才能提交</a:t>
            </a:r>
            <a:endParaRPr dirty="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b="1" spc="-5" dirty="0">
                <a:latin typeface="HiraginoSansGB-W6"/>
                <a:cs typeface="HiraginoSansGB-W6"/>
              </a:rPr>
              <a:t>项目和</a:t>
            </a:r>
            <a:r>
              <a:rPr b="1" spc="5" dirty="0">
                <a:latin typeface="HiraginoSansGB-W6"/>
                <a:cs typeface="HiraginoSansGB-W6"/>
              </a:rPr>
              <a:t>核</a:t>
            </a:r>
            <a:r>
              <a:rPr b="1" spc="-5" dirty="0">
                <a:latin typeface="HiraginoSansGB-W6"/>
                <a:cs typeface="HiraginoSansGB-W6"/>
              </a:rPr>
              <a:t>算账</a:t>
            </a:r>
            <a:r>
              <a:rPr b="1" spc="5" dirty="0">
                <a:latin typeface="HiraginoSansGB-W6"/>
                <a:cs typeface="HiraginoSansGB-W6"/>
              </a:rPr>
              <a:t>号</a:t>
            </a:r>
            <a:r>
              <a:rPr b="1" spc="-5" dirty="0">
                <a:latin typeface="HiraginoSansGB-W6"/>
                <a:cs typeface="HiraginoSansGB-W6"/>
              </a:rPr>
              <a:t>同时变</a:t>
            </a:r>
            <a:r>
              <a:rPr b="1" spc="5" dirty="0">
                <a:latin typeface="HiraginoSansGB-W6"/>
                <a:cs typeface="HiraginoSansGB-W6"/>
              </a:rPr>
              <a:t>更</a:t>
            </a:r>
            <a:r>
              <a:rPr b="1" spc="-5" dirty="0">
                <a:latin typeface="HiraginoSansGB-W6"/>
                <a:cs typeface="HiraginoSansGB-W6"/>
              </a:rPr>
              <a:t>的场</a:t>
            </a:r>
            <a:r>
              <a:rPr b="1" spc="5" dirty="0">
                <a:latin typeface="HiraginoSansGB-W6"/>
                <a:cs typeface="HiraginoSansGB-W6"/>
              </a:rPr>
              <a:t>景</a:t>
            </a:r>
            <a:r>
              <a:rPr b="1" spc="-5" dirty="0">
                <a:latin typeface="HiraginoSansGB-W6"/>
                <a:cs typeface="HiraginoSansGB-W6"/>
              </a:rPr>
              <a:t>：当想</a:t>
            </a:r>
            <a:r>
              <a:rPr b="1" spc="5" dirty="0">
                <a:latin typeface="HiraginoSansGB-W6"/>
                <a:cs typeface="HiraginoSansGB-W6"/>
              </a:rPr>
              <a:t>调</a:t>
            </a:r>
            <a:r>
              <a:rPr b="1" spc="-5" dirty="0">
                <a:latin typeface="HiraginoSansGB-W6"/>
                <a:cs typeface="HiraginoSansGB-W6"/>
              </a:rPr>
              <a:t>整核</a:t>
            </a:r>
            <a:r>
              <a:rPr b="1" spc="5" dirty="0">
                <a:latin typeface="HiraginoSansGB-W6"/>
                <a:cs typeface="HiraginoSansGB-W6"/>
              </a:rPr>
              <a:t>算</a:t>
            </a:r>
            <a:r>
              <a:rPr b="1" spc="-5" dirty="0">
                <a:latin typeface="HiraginoSansGB-W6"/>
                <a:cs typeface="HiraginoSansGB-W6"/>
              </a:rPr>
              <a:t>账号预</a:t>
            </a:r>
            <a:r>
              <a:rPr b="1" spc="5" dirty="0">
                <a:latin typeface="HiraginoSansGB-W6"/>
                <a:cs typeface="HiraginoSansGB-W6"/>
              </a:rPr>
              <a:t>算</a:t>
            </a:r>
            <a:r>
              <a:rPr b="1" spc="-5" dirty="0">
                <a:latin typeface="HiraginoSansGB-W6"/>
                <a:cs typeface="HiraginoSansGB-W6"/>
              </a:rPr>
              <a:t>，但</a:t>
            </a:r>
            <a:r>
              <a:rPr b="1" spc="5" dirty="0">
                <a:latin typeface="HiraginoSansGB-W6"/>
                <a:cs typeface="HiraginoSansGB-W6"/>
              </a:rPr>
              <a:t>项</a:t>
            </a:r>
            <a:r>
              <a:rPr b="1" spc="-5" dirty="0">
                <a:latin typeface="HiraginoSansGB-W6"/>
                <a:cs typeface="HiraginoSansGB-W6"/>
              </a:rPr>
              <a:t>目剩余</a:t>
            </a:r>
            <a:r>
              <a:rPr b="1" spc="5" dirty="0">
                <a:latin typeface="HiraginoSansGB-W6"/>
                <a:cs typeface="HiraginoSansGB-W6"/>
              </a:rPr>
              <a:t>预</a:t>
            </a:r>
            <a:r>
              <a:rPr b="1" spc="-5" dirty="0">
                <a:latin typeface="HiraginoSansGB-W6"/>
                <a:cs typeface="HiraginoSansGB-W6"/>
              </a:rPr>
              <a:t>算又</a:t>
            </a:r>
            <a:r>
              <a:rPr b="1" spc="5" dirty="0">
                <a:latin typeface="HiraginoSansGB-W6"/>
                <a:cs typeface="HiraginoSansGB-W6"/>
              </a:rPr>
              <a:t>不</a:t>
            </a:r>
            <a:r>
              <a:rPr b="1" spc="-5" dirty="0">
                <a:latin typeface="HiraginoSansGB-W6"/>
                <a:cs typeface="HiraginoSansGB-W6"/>
              </a:rPr>
              <a:t>足时， 就会先调整项目的预算，同时调整</a:t>
            </a:r>
            <a:r>
              <a:rPr b="1" spc="5" dirty="0">
                <a:latin typeface="HiraginoSansGB-W6"/>
                <a:cs typeface="HiraginoSansGB-W6"/>
              </a:rPr>
              <a:t>核</a:t>
            </a:r>
            <a:r>
              <a:rPr b="1" spc="-5" dirty="0">
                <a:latin typeface="HiraginoSansGB-W6"/>
                <a:cs typeface="HiraginoSansGB-W6"/>
              </a:rPr>
              <a:t>算账</a:t>
            </a:r>
            <a:r>
              <a:rPr b="1" spc="5" dirty="0">
                <a:latin typeface="HiraginoSansGB-W6"/>
                <a:cs typeface="HiraginoSansGB-W6"/>
              </a:rPr>
              <a:t>号</a:t>
            </a:r>
            <a:r>
              <a:rPr b="1" spc="-5" dirty="0">
                <a:latin typeface="HiraginoSansGB-W6"/>
                <a:cs typeface="HiraginoSansGB-W6"/>
              </a:rPr>
              <a:t>的预</a:t>
            </a:r>
            <a:r>
              <a:rPr b="1" spc="5" dirty="0">
                <a:latin typeface="HiraginoSansGB-W6"/>
                <a:cs typeface="HiraginoSansGB-W6"/>
              </a:rPr>
              <a:t>算</a:t>
            </a:r>
            <a:r>
              <a:rPr b="1" spc="-5" dirty="0">
                <a:latin typeface="HiraginoSansGB-W6"/>
                <a:cs typeface="HiraginoSansGB-W6"/>
              </a:rPr>
              <a:t>。</a:t>
            </a:r>
            <a:endParaRPr dirty="0">
              <a:latin typeface="HiraginoSansGB-W6"/>
              <a:cs typeface="HiraginoSansGB-W6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项目及核算账号的变更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668" y="3380232"/>
            <a:ext cx="8752331" cy="3456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4301" y="3571876"/>
            <a:ext cx="8416853" cy="3072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05118"/>
            <a:ext cx="582716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实现全员参与，支持过程管理，提高效率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100" y="1000112"/>
            <a:ext cx="7429550" cy="3682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85799"/>
            <a:ext cx="9121774" cy="5799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42987"/>
            <a:ext cx="864235" cy="360045"/>
          </a:xfrm>
          <a:custGeom>
            <a:avLst/>
            <a:gdLst/>
            <a:ahLst/>
            <a:cxnLst/>
            <a:rect l="l" t="t" r="r" b="b"/>
            <a:pathLst>
              <a:path w="864235" h="360044">
                <a:moveTo>
                  <a:pt x="0" y="0"/>
                </a:moveTo>
                <a:lnTo>
                  <a:pt x="864095" y="0"/>
                </a:lnTo>
                <a:lnTo>
                  <a:pt x="864095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037" y="5572137"/>
            <a:ext cx="8287384" cy="500380"/>
          </a:xfrm>
          <a:custGeom>
            <a:avLst/>
            <a:gdLst/>
            <a:ahLst/>
            <a:cxnLst/>
            <a:rect l="l" t="t" r="r" b="b"/>
            <a:pathLst>
              <a:path w="8287384" h="500379">
                <a:moveTo>
                  <a:pt x="0" y="0"/>
                </a:moveTo>
                <a:lnTo>
                  <a:pt x="8286813" y="0"/>
                </a:lnTo>
                <a:lnTo>
                  <a:pt x="8286813" y="500062"/>
                </a:lnTo>
                <a:lnTo>
                  <a:pt x="0" y="50006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项目及核算账号的变更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4104961"/>
            <a:ext cx="856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 err="1" smtClean="0">
                <a:latin typeface="Heiti SC"/>
                <a:cs typeface="Heiti SC"/>
              </a:rPr>
              <a:t>用户可以在“审核中的项目”中查看数据的审</a:t>
            </a:r>
            <a:r>
              <a:rPr sz="2400" b="1" dirty="0" err="1" smtClean="0">
                <a:latin typeface="Heiti SC"/>
                <a:cs typeface="Heiti SC"/>
              </a:rPr>
              <a:t>核</a:t>
            </a:r>
            <a:r>
              <a:rPr sz="2400" b="1" spc="10" dirty="0" err="1" smtClean="0">
                <a:latin typeface="Heiti SC"/>
                <a:cs typeface="Heiti SC"/>
              </a:rPr>
              <a:t>状</a:t>
            </a:r>
            <a:r>
              <a:rPr sz="2400" b="1" dirty="0" err="1" smtClean="0">
                <a:latin typeface="Heiti SC"/>
                <a:cs typeface="Heiti SC"/>
              </a:rPr>
              <a:t>态</a:t>
            </a:r>
            <a:r>
              <a:rPr sz="2400" b="1" spc="10" dirty="0" err="1" smtClean="0">
                <a:latin typeface="Heiti SC"/>
                <a:cs typeface="Heiti SC"/>
              </a:rPr>
              <a:t>和审</a:t>
            </a:r>
            <a:r>
              <a:rPr sz="2400" b="1" dirty="0" err="1" smtClean="0">
                <a:latin typeface="Heiti SC"/>
                <a:cs typeface="Heiti SC"/>
              </a:rPr>
              <a:t>核人</a:t>
            </a:r>
            <a:endParaRPr sz="2400" dirty="0">
              <a:latin typeface="Heiti SC"/>
              <a:cs typeface="Heiti S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602162"/>
            <a:ext cx="9029699" cy="225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989632"/>
            <a:ext cx="556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 err="1" smtClean="0">
                <a:latin typeface="Heiti SC"/>
                <a:cs typeface="Heiti SC"/>
              </a:rPr>
              <a:t>项目及核算账号的变</a:t>
            </a:r>
            <a:r>
              <a:rPr sz="2400" b="1" dirty="0" err="1" smtClean="0">
                <a:latin typeface="Heiti SC"/>
                <a:cs typeface="Heiti SC"/>
              </a:rPr>
              <a:t>更</a:t>
            </a:r>
            <a:r>
              <a:rPr sz="2400" b="1" spc="10" dirty="0" err="1" smtClean="0">
                <a:latin typeface="Heiti SC"/>
                <a:cs typeface="Heiti SC"/>
              </a:rPr>
              <a:t>申请流程</a:t>
            </a:r>
            <a:endParaRPr sz="2400" dirty="0">
              <a:latin typeface="Heiti SC"/>
              <a:cs typeface="Heiti SC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8511" y="1433812"/>
            <a:ext cx="9076410" cy="2500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71549"/>
            <a:ext cx="8977312" cy="1646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287" y="3193053"/>
            <a:ext cx="9836816" cy="9521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769620">
              <a:lnSpc>
                <a:spcPct val="150000"/>
              </a:lnSpc>
              <a:spcBef>
                <a:spcPts val="225"/>
              </a:spcBef>
            </a:pPr>
            <a:r>
              <a:rPr sz="2000" b="1" spc="10" dirty="0">
                <a:latin typeface="Heiti SC"/>
                <a:cs typeface="Heiti SC"/>
              </a:rPr>
              <a:t>菜单：</a:t>
            </a:r>
            <a:r>
              <a:rPr sz="2000" b="1" dirty="0">
                <a:latin typeface="HiraginoSansGB-W6"/>
                <a:cs typeface="HiraginoSansGB-W6"/>
              </a:rPr>
              <a:t>科研项目</a:t>
            </a:r>
            <a:r>
              <a:rPr sz="2000" b="1" spc="-120" dirty="0">
                <a:latin typeface="HiraginoSansGB-W6"/>
                <a:cs typeface="HiraginoSansGB-W6"/>
              </a:rPr>
              <a:t> </a:t>
            </a:r>
            <a:r>
              <a:rPr sz="2000" b="1" spc="285" dirty="0">
                <a:latin typeface="HiraginoSansGB-W6"/>
                <a:cs typeface="HiraginoSansGB-W6"/>
              </a:rPr>
              <a:t>-&gt;</a:t>
            </a:r>
            <a:r>
              <a:rPr sz="2000" b="1" dirty="0">
                <a:latin typeface="HiraginoSansGB-W6"/>
                <a:cs typeface="HiraginoSansGB-W6"/>
              </a:rPr>
              <a:t>项目管理</a:t>
            </a:r>
            <a:r>
              <a:rPr sz="2000" b="1" spc="-120" dirty="0">
                <a:latin typeface="HiraginoSansGB-W6"/>
                <a:cs typeface="HiraginoSansGB-W6"/>
              </a:rPr>
              <a:t> </a:t>
            </a:r>
            <a:r>
              <a:rPr sz="2000" b="1" spc="285" dirty="0">
                <a:latin typeface="HiraginoSansGB-W6"/>
                <a:cs typeface="HiraginoSansGB-W6"/>
              </a:rPr>
              <a:t>-&gt;</a:t>
            </a:r>
            <a:r>
              <a:rPr sz="2000" b="1" dirty="0">
                <a:latin typeface="HiraginoSansGB-W6"/>
                <a:cs typeface="HiraginoSansGB-W6"/>
              </a:rPr>
              <a:t>项目信息管理</a:t>
            </a:r>
            <a:r>
              <a:rPr sz="2000" b="1" spc="-100" dirty="0">
                <a:latin typeface="HiraginoSansGB-W6"/>
                <a:cs typeface="HiraginoSansGB-W6"/>
              </a:rPr>
              <a:t> </a:t>
            </a:r>
            <a:r>
              <a:rPr sz="2000" b="1" spc="285" dirty="0">
                <a:latin typeface="HiraginoSansGB-W6"/>
                <a:cs typeface="HiraginoSansGB-W6"/>
              </a:rPr>
              <a:t>-&gt;</a:t>
            </a:r>
            <a:r>
              <a:rPr sz="2000" b="1" dirty="0">
                <a:latin typeface="HiraginoSansGB-W6"/>
                <a:cs typeface="HiraginoSansGB-W6"/>
              </a:rPr>
              <a:t>审批中 可以查看当前</a:t>
            </a:r>
            <a:r>
              <a:rPr sz="2000" b="1" dirty="0">
                <a:solidFill>
                  <a:srgbClr val="FF0000"/>
                </a:solidFill>
                <a:latin typeface="HiraginoSansGB-W6"/>
                <a:cs typeface="HiraginoSansGB-W6"/>
              </a:rPr>
              <a:t>审批人</a:t>
            </a:r>
            <a:endParaRPr sz="2000" dirty="0">
              <a:latin typeface="HiraginoSansGB-W6"/>
              <a:cs typeface="HiraginoSansGB-W6"/>
            </a:endParaRPr>
          </a:p>
          <a:p>
            <a:pPr marL="12700" marR="5080">
              <a:lnSpc>
                <a:spcPct val="150000"/>
              </a:lnSpc>
              <a:spcBef>
                <a:spcPts val="15"/>
              </a:spcBef>
            </a:pPr>
            <a:r>
              <a:rPr sz="2000" b="1" dirty="0">
                <a:latin typeface="HiraginoSansGB-W6"/>
                <a:cs typeface="HiraginoSansGB-W6"/>
              </a:rPr>
              <a:t>点击“项目编码”，</a:t>
            </a:r>
            <a:r>
              <a:rPr sz="2000" b="1" dirty="0" err="1">
                <a:latin typeface="HiraginoSansGB-W6"/>
                <a:cs typeface="HiraginoSansGB-W6"/>
              </a:rPr>
              <a:t>并将页面滚动条，移至最下方，</a:t>
            </a:r>
            <a:r>
              <a:rPr sz="2000" b="1" dirty="0" err="1" smtClean="0">
                <a:latin typeface="HiraginoSansGB-W6"/>
                <a:cs typeface="HiraginoSansGB-W6"/>
              </a:rPr>
              <a:t>可以查看详细的</a:t>
            </a:r>
            <a:r>
              <a:rPr sz="2000" b="1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审核流程</a:t>
            </a:r>
            <a:endParaRPr sz="2000" dirty="0">
              <a:latin typeface="HiraginoSansGB-W6"/>
              <a:cs typeface="HiraginoSansGB-W6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7" y="4643450"/>
            <a:ext cx="8794744" cy="185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查询审核进程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244" y="931072"/>
            <a:ext cx="843915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 err="1">
                <a:latin typeface="HiraginoSansGB-W6"/>
                <a:cs typeface="HiraginoSansGB-W6"/>
              </a:rPr>
              <a:t>路径</a:t>
            </a:r>
            <a:r>
              <a:rPr sz="2000" b="1" dirty="0" err="1">
                <a:latin typeface="HiraginoSansGB-W6"/>
                <a:cs typeface="HiraginoSansGB-W6"/>
              </a:rPr>
              <a:t>：</a:t>
            </a:r>
            <a:r>
              <a:rPr sz="1600" b="1" spc="-5" dirty="0" err="1" smtClean="0">
                <a:latin typeface="HiraginoSansGB-W6"/>
                <a:cs typeface="HiraginoSansGB-W6"/>
              </a:rPr>
              <a:t>科研项目</a:t>
            </a:r>
            <a:r>
              <a:rPr sz="1600" b="1" spc="185" dirty="0" smtClean="0">
                <a:latin typeface="HiraginoSansGB-W6"/>
                <a:cs typeface="HiraginoSansGB-W6"/>
              </a:rPr>
              <a:t>-&gt;</a:t>
            </a:r>
            <a:r>
              <a:rPr sz="1600" b="1" spc="-5" dirty="0">
                <a:latin typeface="HiraginoSansGB-W6"/>
                <a:cs typeface="HiraginoSansGB-W6"/>
              </a:rPr>
              <a:t>经费管理</a:t>
            </a:r>
            <a:r>
              <a:rPr sz="1600" b="1" spc="185" dirty="0">
                <a:latin typeface="HiraginoSansGB-W6"/>
                <a:cs typeface="HiraginoSansGB-W6"/>
              </a:rPr>
              <a:t>-&gt;</a:t>
            </a:r>
            <a:r>
              <a:rPr sz="1600" b="1" spc="-5" dirty="0">
                <a:latin typeface="HiraginoSansGB-W6"/>
                <a:cs typeface="HiraginoSansGB-W6"/>
              </a:rPr>
              <a:t>核算账号及预</a:t>
            </a:r>
            <a:r>
              <a:rPr sz="1600" b="1" spc="5" dirty="0">
                <a:latin typeface="HiraginoSansGB-W6"/>
                <a:cs typeface="HiraginoSansGB-W6"/>
              </a:rPr>
              <a:t>算</a:t>
            </a:r>
            <a:r>
              <a:rPr sz="1600" b="1" spc="-5" dirty="0">
                <a:latin typeface="HiraginoSansGB-W6"/>
                <a:cs typeface="HiraginoSansGB-W6"/>
              </a:rPr>
              <a:t>编制</a:t>
            </a:r>
            <a:r>
              <a:rPr sz="1600" b="1" spc="-20" dirty="0">
                <a:latin typeface="HiraginoSansGB-W6"/>
                <a:cs typeface="HiraginoSansGB-W6"/>
              </a:rPr>
              <a:t> </a:t>
            </a:r>
            <a:r>
              <a:rPr sz="1600" b="1" spc="185" dirty="0">
                <a:latin typeface="HiraginoSansGB-W6"/>
                <a:cs typeface="HiraginoSansGB-W6"/>
              </a:rPr>
              <a:t>-&gt;</a:t>
            </a:r>
            <a:r>
              <a:rPr sz="1600" b="1" spc="-5" dirty="0" err="1">
                <a:solidFill>
                  <a:srgbClr val="FF0000"/>
                </a:solidFill>
                <a:latin typeface="HiraginoSansGB-W6"/>
                <a:cs typeface="HiraginoSansGB-W6"/>
              </a:rPr>
              <a:t>点击需要变更的核算账号</a:t>
            </a:r>
            <a:r>
              <a:rPr sz="1600" b="1" spc="190" dirty="0" smtClean="0">
                <a:latin typeface="HiraginoSansGB-W6"/>
                <a:cs typeface="HiraginoSansGB-W6"/>
              </a:rPr>
              <a:t>-&gt;</a:t>
            </a:r>
            <a:r>
              <a:rPr sz="1600" b="1" spc="-5" dirty="0" err="1" smtClean="0">
                <a:latin typeface="HiraginoSansGB-W6"/>
                <a:cs typeface="HiraginoSansGB-W6"/>
              </a:rPr>
              <a:t>变更申请</a:t>
            </a:r>
            <a:endParaRPr sz="16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71612"/>
            <a:ext cx="8893174" cy="4335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0299" y="3946525"/>
            <a:ext cx="5867398" cy="2911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7599" y="3933825"/>
            <a:ext cx="5892800" cy="2924175"/>
          </a:xfrm>
          <a:custGeom>
            <a:avLst/>
            <a:gdLst/>
            <a:ahLst/>
            <a:cxnLst/>
            <a:rect l="l" t="t" r="r" b="b"/>
            <a:pathLst>
              <a:path w="5892800" h="2924175">
                <a:moveTo>
                  <a:pt x="0" y="0"/>
                </a:moveTo>
                <a:lnTo>
                  <a:pt x="5892800" y="0"/>
                </a:lnTo>
                <a:lnTo>
                  <a:pt x="5892800" y="2924175"/>
                </a:lnTo>
              </a:path>
            </a:pathLst>
          </a:custGeom>
          <a:ln w="25400">
            <a:solidFill>
              <a:srgbClr val="604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599" y="3933825"/>
            <a:ext cx="0" cy="2924175"/>
          </a:xfrm>
          <a:custGeom>
            <a:avLst/>
            <a:gdLst/>
            <a:ahLst/>
            <a:cxnLst/>
            <a:rect l="l" t="t" r="r" b="b"/>
            <a:pathLst>
              <a:path h="2924175">
                <a:moveTo>
                  <a:pt x="0" y="2924175"/>
                </a:moveTo>
                <a:lnTo>
                  <a:pt x="0" y="0"/>
                </a:lnTo>
              </a:path>
            </a:pathLst>
          </a:custGeom>
          <a:ln w="25400">
            <a:solidFill>
              <a:srgbClr val="604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2300" y="2542032"/>
            <a:ext cx="605027" cy="605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2300" y="2528316"/>
            <a:ext cx="605027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4678" y="257173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80">
                <a:moveTo>
                  <a:pt x="250037" y="0"/>
                </a:moveTo>
                <a:lnTo>
                  <a:pt x="205090" y="4028"/>
                </a:lnTo>
                <a:lnTo>
                  <a:pt x="162788" y="15643"/>
                </a:lnTo>
                <a:lnTo>
                  <a:pt x="123835" y="34138"/>
                </a:lnTo>
                <a:lnTo>
                  <a:pt x="88938" y="58807"/>
                </a:lnTo>
                <a:lnTo>
                  <a:pt x="58803" y="88943"/>
                </a:lnTo>
                <a:lnTo>
                  <a:pt x="34135" y="123840"/>
                </a:lnTo>
                <a:lnTo>
                  <a:pt x="15642" y="162793"/>
                </a:lnTo>
                <a:lnTo>
                  <a:pt x="4028" y="205094"/>
                </a:lnTo>
                <a:lnTo>
                  <a:pt x="0" y="250037"/>
                </a:lnTo>
                <a:lnTo>
                  <a:pt x="4028" y="294980"/>
                </a:lnTo>
                <a:lnTo>
                  <a:pt x="15642" y="337281"/>
                </a:lnTo>
                <a:lnTo>
                  <a:pt x="34135" y="376234"/>
                </a:lnTo>
                <a:lnTo>
                  <a:pt x="58803" y="411131"/>
                </a:lnTo>
                <a:lnTo>
                  <a:pt x="88938" y="441267"/>
                </a:lnTo>
                <a:lnTo>
                  <a:pt x="123835" y="465936"/>
                </a:lnTo>
                <a:lnTo>
                  <a:pt x="162788" y="484431"/>
                </a:lnTo>
                <a:lnTo>
                  <a:pt x="205090" y="496046"/>
                </a:lnTo>
                <a:lnTo>
                  <a:pt x="250037" y="500075"/>
                </a:lnTo>
                <a:lnTo>
                  <a:pt x="294980" y="496046"/>
                </a:lnTo>
                <a:lnTo>
                  <a:pt x="337280" y="484431"/>
                </a:lnTo>
                <a:lnTo>
                  <a:pt x="376230" y="465936"/>
                </a:lnTo>
                <a:lnTo>
                  <a:pt x="411126" y="441267"/>
                </a:lnTo>
                <a:lnTo>
                  <a:pt x="441260" y="411131"/>
                </a:lnTo>
                <a:lnTo>
                  <a:pt x="465927" y="376234"/>
                </a:lnTo>
                <a:lnTo>
                  <a:pt x="484420" y="337281"/>
                </a:lnTo>
                <a:lnTo>
                  <a:pt x="496034" y="294980"/>
                </a:lnTo>
                <a:lnTo>
                  <a:pt x="500062" y="250037"/>
                </a:lnTo>
                <a:lnTo>
                  <a:pt x="496034" y="205094"/>
                </a:lnTo>
                <a:lnTo>
                  <a:pt x="484420" y="162793"/>
                </a:lnTo>
                <a:lnTo>
                  <a:pt x="465927" y="123840"/>
                </a:lnTo>
                <a:lnTo>
                  <a:pt x="441260" y="88943"/>
                </a:lnTo>
                <a:lnTo>
                  <a:pt x="411126" y="58807"/>
                </a:lnTo>
                <a:lnTo>
                  <a:pt x="376230" y="34138"/>
                </a:lnTo>
                <a:lnTo>
                  <a:pt x="337280" y="15643"/>
                </a:lnTo>
                <a:lnTo>
                  <a:pt x="294980" y="4028"/>
                </a:lnTo>
                <a:lnTo>
                  <a:pt x="2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4678" y="257173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80">
                <a:moveTo>
                  <a:pt x="0" y="250037"/>
                </a:moveTo>
                <a:lnTo>
                  <a:pt x="4028" y="205094"/>
                </a:lnTo>
                <a:lnTo>
                  <a:pt x="15642" y="162793"/>
                </a:lnTo>
                <a:lnTo>
                  <a:pt x="34135" y="123840"/>
                </a:lnTo>
                <a:lnTo>
                  <a:pt x="58803" y="88943"/>
                </a:lnTo>
                <a:lnTo>
                  <a:pt x="88938" y="58807"/>
                </a:lnTo>
                <a:lnTo>
                  <a:pt x="123835" y="34138"/>
                </a:lnTo>
                <a:lnTo>
                  <a:pt x="162788" y="15643"/>
                </a:lnTo>
                <a:lnTo>
                  <a:pt x="205090" y="4028"/>
                </a:lnTo>
                <a:lnTo>
                  <a:pt x="250037" y="0"/>
                </a:lnTo>
                <a:lnTo>
                  <a:pt x="294980" y="4028"/>
                </a:lnTo>
                <a:lnTo>
                  <a:pt x="337280" y="15643"/>
                </a:lnTo>
                <a:lnTo>
                  <a:pt x="376230" y="34138"/>
                </a:lnTo>
                <a:lnTo>
                  <a:pt x="411126" y="58807"/>
                </a:lnTo>
                <a:lnTo>
                  <a:pt x="441260" y="88943"/>
                </a:lnTo>
                <a:lnTo>
                  <a:pt x="465927" y="123840"/>
                </a:lnTo>
                <a:lnTo>
                  <a:pt x="484420" y="162793"/>
                </a:lnTo>
                <a:lnTo>
                  <a:pt x="496034" y="205094"/>
                </a:lnTo>
                <a:lnTo>
                  <a:pt x="500062" y="250037"/>
                </a:lnTo>
                <a:lnTo>
                  <a:pt x="496034" y="294980"/>
                </a:lnTo>
                <a:lnTo>
                  <a:pt x="484420" y="337281"/>
                </a:lnTo>
                <a:lnTo>
                  <a:pt x="465927" y="376234"/>
                </a:lnTo>
                <a:lnTo>
                  <a:pt x="441260" y="411131"/>
                </a:lnTo>
                <a:lnTo>
                  <a:pt x="411126" y="441267"/>
                </a:lnTo>
                <a:lnTo>
                  <a:pt x="376230" y="465936"/>
                </a:lnTo>
                <a:lnTo>
                  <a:pt x="337280" y="484431"/>
                </a:lnTo>
                <a:lnTo>
                  <a:pt x="294980" y="496046"/>
                </a:lnTo>
                <a:lnTo>
                  <a:pt x="250037" y="500075"/>
                </a:lnTo>
                <a:lnTo>
                  <a:pt x="205090" y="496046"/>
                </a:lnTo>
                <a:lnTo>
                  <a:pt x="162788" y="484431"/>
                </a:lnTo>
                <a:lnTo>
                  <a:pt x="123835" y="465936"/>
                </a:lnTo>
                <a:lnTo>
                  <a:pt x="88938" y="441267"/>
                </a:lnTo>
                <a:lnTo>
                  <a:pt x="58803" y="411131"/>
                </a:lnTo>
                <a:lnTo>
                  <a:pt x="34135" y="376234"/>
                </a:lnTo>
                <a:lnTo>
                  <a:pt x="15642" y="337281"/>
                </a:lnTo>
                <a:lnTo>
                  <a:pt x="4028" y="294980"/>
                </a:lnTo>
                <a:lnTo>
                  <a:pt x="0" y="250037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74572" y="260638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5683" y="4686300"/>
            <a:ext cx="603503" cy="603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4160" y="4671059"/>
            <a:ext cx="605027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7488" y="4714880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250037" y="0"/>
                </a:moveTo>
                <a:lnTo>
                  <a:pt x="205090" y="4028"/>
                </a:lnTo>
                <a:lnTo>
                  <a:pt x="162788" y="15643"/>
                </a:lnTo>
                <a:lnTo>
                  <a:pt x="123835" y="34138"/>
                </a:lnTo>
                <a:lnTo>
                  <a:pt x="88938" y="58807"/>
                </a:lnTo>
                <a:lnTo>
                  <a:pt x="58803" y="88943"/>
                </a:lnTo>
                <a:lnTo>
                  <a:pt x="34135" y="123840"/>
                </a:lnTo>
                <a:lnTo>
                  <a:pt x="15642" y="162793"/>
                </a:lnTo>
                <a:lnTo>
                  <a:pt x="4028" y="205094"/>
                </a:lnTo>
                <a:lnTo>
                  <a:pt x="0" y="250037"/>
                </a:lnTo>
                <a:lnTo>
                  <a:pt x="4028" y="294980"/>
                </a:lnTo>
                <a:lnTo>
                  <a:pt x="15642" y="337281"/>
                </a:lnTo>
                <a:lnTo>
                  <a:pt x="34135" y="376234"/>
                </a:lnTo>
                <a:lnTo>
                  <a:pt x="58803" y="411131"/>
                </a:lnTo>
                <a:lnTo>
                  <a:pt x="88938" y="441267"/>
                </a:lnTo>
                <a:lnTo>
                  <a:pt x="123835" y="465936"/>
                </a:lnTo>
                <a:lnTo>
                  <a:pt x="162788" y="484431"/>
                </a:lnTo>
                <a:lnTo>
                  <a:pt x="205090" y="496046"/>
                </a:lnTo>
                <a:lnTo>
                  <a:pt x="250037" y="500075"/>
                </a:lnTo>
                <a:lnTo>
                  <a:pt x="294980" y="496046"/>
                </a:lnTo>
                <a:lnTo>
                  <a:pt x="337280" y="484431"/>
                </a:lnTo>
                <a:lnTo>
                  <a:pt x="376230" y="465936"/>
                </a:lnTo>
                <a:lnTo>
                  <a:pt x="411126" y="441267"/>
                </a:lnTo>
                <a:lnTo>
                  <a:pt x="441260" y="411131"/>
                </a:lnTo>
                <a:lnTo>
                  <a:pt x="465927" y="376234"/>
                </a:lnTo>
                <a:lnTo>
                  <a:pt x="484420" y="337281"/>
                </a:lnTo>
                <a:lnTo>
                  <a:pt x="496034" y="294980"/>
                </a:lnTo>
                <a:lnTo>
                  <a:pt x="500062" y="250037"/>
                </a:lnTo>
                <a:lnTo>
                  <a:pt x="496034" y="205094"/>
                </a:lnTo>
                <a:lnTo>
                  <a:pt x="484420" y="162793"/>
                </a:lnTo>
                <a:lnTo>
                  <a:pt x="465927" y="123840"/>
                </a:lnTo>
                <a:lnTo>
                  <a:pt x="441260" y="88943"/>
                </a:lnTo>
                <a:lnTo>
                  <a:pt x="411126" y="58807"/>
                </a:lnTo>
                <a:lnTo>
                  <a:pt x="376230" y="34138"/>
                </a:lnTo>
                <a:lnTo>
                  <a:pt x="337280" y="15643"/>
                </a:lnTo>
                <a:lnTo>
                  <a:pt x="294980" y="4028"/>
                </a:lnTo>
                <a:lnTo>
                  <a:pt x="2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7488" y="4714880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0" y="250037"/>
                </a:moveTo>
                <a:lnTo>
                  <a:pt x="4028" y="205094"/>
                </a:lnTo>
                <a:lnTo>
                  <a:pt x="15642" y="162793"/>
                </a:lnTo>
                <a:lnTo>
                  <a:pt x="34135" y="123840"/>
                </a:lnTo>
                <a:lnTo>
                  <a:pt x="58803" y="88943"/>
                </a:lnTo>
                <a:lnTo>
                  <a:pt x="88938" y="58807"/>
                </a:lnTo>
                <a:lnTo>
                  <a:pt x="123835" y="34138"/>
                </a:lnTo>
                <a:lnTo>
                  <a:pt x="162788" y="15643"/>
                </a:lnTo>
                <a:lnTo>
                  <a:pt x="205090" y="4028"/>
                </a:lnTo>
                <a:lnTo>
                  <a:pt x="250037" y="0"/>
                </a:lnTo>
                <a:lnTo>
                  <a:pt x="294980" y="4028"/>
                </a:lnTo>
                <a:lnTo>
                  <a:pt x="337280" y="15643"/>
                </a:lnTo>
                <a:lnTo>
                  <a:pt x="376230" y="34138"/>
                </a:lnTo>
                <a:lnTo>
                  <a:pt x="411126" y="58807"/>
                </a:lnTo>
                <a:lnTo>
                  <a:pt x="441260" y="88943"/>
                </a:lnTo>
                <a:lnTo>
                  <a:pt x="465927" y="123840"/>
                </a:lnTo>
                <a:lnTo>
                  <a:pt x="484420" y="162793"/>
                </a:lnTo>
                <a:lnTo>
                  <a:pt x="496034" y="205094"/>
                </a:lnTo>
                <a:lnTo>
                  <a:pt x="500062" y="250037"/>
                </a:lnTo>
                <a:lnTo>
                  <a:pt x="496034" y="294980"/>
                </a:lnTo>
                <a:lnTo>
                  <a:pt x="484420" y="337281"/>
                </a:lnTo>
                <a:lnTo>
                  <a:pt x="465927" y="376234"/>
                </a:lnTo>
                <a:lnTo>
                  <a:pt x="441260" y="411131"/>
                </a:lnTo>
                <a:lnTo>
                  <a:pt x="411126" y="441267"/>
                </a:lnTo>
                <a:lnTo>
                  <a:pt x="376230" y="465936"/>
                </a:lnTo>
                <a:lnTo>
                  <a:pt x="337280" y="484431"/>
                </a:lnTo>
                <a:lnTo>
                  <a:pt x="294980" y="496046"/>
                </a:lnTo>
                <a:lnTo>
                  <a:pt x="250037" y="500075"/>
                </a:lnTo>
                <a:lnTo>
                  <a:pt x="205090" y="496046"/>
                </a:lnTo>
                <a:lnTo>
                  <a:pt x="162788" y="484431"/>
                </a:lnTo>
                <a:lnTo>
                  <a:pt x="123835" y="465936"/>
                </a:lnTo>
                <a:lnTo>
                  <a:pt x="88938" y="441267"/>
                </a:lnTo>
                <a:lnTo>
                  <a:pt x="58803" y="411131"/>
                </a:lnTo>
                <a:lnTo>
                  <a:pt x="34135" y="376234"/>
                </a:lnTo>
                <a:lnTo>
                  <a:pt x="15642" y="337281"/>
                </a:lnTo>
                <a:lnTo>
                  <a:pt x="4028" y="294980"/>
                </a:lnTo>
                <a:lnTo>
                  <a:pt x="0" y="250037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17382" y="474952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2310" y="5095949"/>
            <a:ext cx="23787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HiraginoSansGB-W6"/>
                <a:cs typeface="HiraginoSansGB-W6"/>
              </a:rPr>
              <a:t>如果没有“变更</a:t>
            </a:r>
            <a:r>
              <a:rPr sz="1800" b="1" spc="-175" dirty="0">
                <a:solidFill>
                  <a:srgbClr val="FF0000"/>
                </a:solidFill>
                <a:latin typeface="HiraginoSansGB-W6"/>
                <a:cs typeface="HiraginoSansGB-W6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iraginoSansGB-W6"/>
                <a:cs typeface="HiraginoSansGB-W6"/>
              </a:rPr>
              <a:t>申请”  按钮，说明这个核算账 号已经在变更中，可以 进入</a:t>
            </a:r>
            <a:r>
              <a:rPr sz="1800" b="1" spc="-175" dirty="0">
                <a:solidFill>
                  <a:srgbClr val="FF0000"/>
                </a:solidFill>
                <a:latin typeface="HiraginoSansGB-W6"/>
                <a:cs typeface="HiraginoSansGB-W6"/>
              </a:rPr>
              <a:t> </a:t>
            </a:r>
            <a:r>
              <a:rPr sz="1800" b="1" dirty="0">
                <a:solidFill>
                  <a:srgbClr val="FF0000"/>
                </a:solidFill>
                <a:latin typeface="HiraginoSansGB-W6"/>
                <a:cs typeface="HiraginoSansGB-W6"/>
              </a:rPr>
              <a:t>“历史版本”查看 变更申请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核算账号的变更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57237"/>
            <a:ext cx="9137650" cy="4337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5450092"/>
            <a:ext cx="8957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100"/>
              </a:spcBef>
              <a:buSzPct val="95833"/>
              <a:buAutoNum type="arabicParenR"/>
              <a:tabLst>
                <a:tab pos="320040" algn="l"/>
              </a:tabLst>
            </a:pPr>
            <a:r>
              <a:rPr sz="2400" b="1" dirty="0">
                <a:latin typeface="HiraginoSansGB-W6"/>
                <a:cs typeface="HiraginoSansGB-W6"/>
              </a:rPr>
              <a:t>核算账号的编码不能变更</a:t>
            </a:r>
            <a:endParaRPr sz="2400" dirty="0">
              <a:latin typeface="HiraginoSansGB-W6"/>
              <a:cs typeface="HiraginoSansGB-W6"/>
            </a:endParaRPr>
          </a:p>
          <a:p>
            <a:pPr marL="319405" indent="-306705">
              <a:lnSpc>
                <a:spcPct val="100000"/>
              </a:lnSpc>
              <a:buSzPct val="95833"/>
              <a:buAutoNum type="arabicParenR"/>
              <a:tabLst>
                <a:tab pos="320040" algn="l"/>
              </a:tabLst>
            </a:pPr>
            <a:r>
              <a:rPr sz="2400" b="1" dirty="0" err="1">
                <a:latin typeface="HiraginoSansGB-W6"/>
                <a:cs typeface="HiraginoSansGB-W6"/>
              </a:rPr>
              <a:t>如果想核算账号不能被使用，</a:t>
            </a:r>
            <a:r>
              <a:rPr sz="2400" b="1" dirty="0" err="1" smtClean="0">
                <a:latin typeface="HiraginoSansGB-W6"/>
                <a:cs typeface="HiraginoSansGB-W6"/>
              </a:rPr>
              <a:t>可以将它的使用状态变更为</a:t>
            </a:r>
            <a:r>
              <a:rPr sz="2400" b="1" dirty="0" err="1">
                <a:latin typeface="HiraginoSansGB-W6"/>
                <a:cs typeface="HiraginoSansGB-W6"/>
              </a:rPr>
              <a:t>“停用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 smtClean="0">
                <a:solidFill>
                  <a:srgbClr val="3E3E3E"/>
                </a:solidFill>
              </a:rPr>
              <a:t>变更业务</a:t>
            </a:r>
            <a:r>
              <a:rPr lang="en-US" altLang="zh-CN" sz="2400" kern="0" dirty="0" smtClean="0">
                <a:solidFill>
                  <a:srgbClr val="3E3E3E"/>
                </a:solidFill>
              </a:rPr>
              <a:t>-</a:t>
            </a:r>
            <a:r>
              <a:rPr lang="zh-CN" altLang="en-US" sz="2400" dirty="0" smtClean="0">
                <a:solidFill>
                  <a:srgbClr val="3E3E3E"/>
                </a:solidFill>
              </a:rPr>
              <a:t>核算账号的变更</a:t>
            </a:r>
            <a:endParaRPr lang="zh-CN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1484" y="3021165"/>
            <a:ext cx="8866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100"/>
              </a:spcBef>
              <a:buSzPct val="95833"/>
              <a:buAutoNum type="arabicParenR"/>
              <a:tabLst>
                <a:tab pos="320040" algn="l"/>
              </a:tabLst>
            </a:pPr>
            <a:r>
              <a:rPr sz="2400" b="1" dirty="0">
                <a:latin typeface="HiraginoSansGB-W6"/>
                <a:cs typeface="HiraginoSansGB-W6"/>
              </a:rPr>
              <a:t>变更一定要写变更理由，</a:t>
            </a:r>
            <a:endParaRPr sz="2400">
              <a:latin typeface="HiraginoSansGB-W6"/>
              <a:cs typeface="HiraginoSansGB-W6"/>
            </a:endParaRPr>
          </a:p>
          <a:p>
            <a:pPr marL="12700" marR="5080">
              <a:lnSpc>
                <a:spcPct val="100000"/>
              </a:lnSpc>
              <a:buSzPct val="95833"/>
              <a:buAutoNum type="arabicParenR"/>
              <a:tabLst>
                <a:tab pos="320040" algn="l"/>
              </a:tabLst>
            </a:pPr>
            <a:r>
              <a:rPr sz="2400" b="1" dirty="0">
                <a:latin typeface="HiraginoSansGB-W6"/>
                <a:cs typeface="HiraginoSansGB-W6"/>
              </a:rPr>
              <a:t>变更的界面和录入的界面一样，变更完成后，点击“提交”将数 据提交给下一审核人进行审核；</a:t>
            </a:r>
            <a:endParaRPr sz="240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49" y="857232"/>
            <a:ext cx="4229094" cy="44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1357299"/>
            <a:ext cx="6843707" cy="156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214817"/>
            <a:ext cx="9076410" cy="2500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 smtClean="0">
                <a:solidFill>
                  <a:srgbClr val="3E3E3E"/>
                </a:solidFill>
              </a:rPr>
              <a:t>变更业务</a:t>
            </a:r>
            <a:r>
              <a:rPr lang="en-US" altLang="zh-CN" sz="2400" kern="0" dirty="0" smtClean="0">
                <a:solidFill>
                  <a:srgbClr val="3E3E3E"/>
                </a:solidFill>
              </a:rPr>
              <a:t>-</a:t>
            </a:r>
            <a:r>
              <a:rPr lang="zh-CN" altLang="en-US" sz="2400" dirty="0" smtClean="0">
                <a:solidFill>
                  <a:srgbClr val="3E3E3E"/>
                </a:solidFill>
              </a:rPr>
              <a:t>核算账号的变更</a:t>
            </a:r>
            <a:endParaRPr lang="zh-CN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458" y="3429000"/>
            <a:ext cx="917194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 smtClean="0">
                <a:latin typeface="HiraginoSansGB-W6"/>
                <a:cs typeface="HiraginoSansGB-W6"/>
              </a:rPr>
              <a:t>数据提交后</a:t>
            </a:r>
            <a:r>
              <a:rPr lang="zh-CN" altLang="en-US" sz="2000" b="1" dirty="0" smtClean="0">
                <a:latin typeface="HiraginoSansGB-W6"/>
                <a:cs typeface="HiraginoSansGB-W6"/>
              </a:rPr>
              <a:t>：</a:t>
            </a:r>
            <a:endParaRPr sz="2000" dirty="0">
              <a:latin typeface="HiraginoSansGB-W6"/>
              <a:cs typeface="HiraginoSansGB-W6"/>
            </a:endParaRPr>
          </a:p>
          <a:p>
            <a:pPr marL="12700" marR="132715">
              <a:lnSpc>
                <a:spcPct val="150000"/>
              </a:lnSpc>
              <a:tabLst>
                <a:tab pos="802005" algn="l"/>
              </a:tabLst>
            </a:pPr>
            <a:r>
              <a:rPr sz="2000" b="1" dirty="0" err="1" smtClean="0">
                <a:latin typeface="HiraginoSansGB-W6"/>
                <a:cs typeface="HiraginoSansGB-W6"/>
              </a:rPr>
              <a:t>进入科研项目</a:t>
            </a:r>
            <a:r>
              <a:rPr lang="en-US" sz="2000" b="1" dirty="0" smtClean="0">
                <a:latin typeface="HiraginoSansGB-W6"/>
                <a:cs typeface="HiraginoSansGB-W6"/>
              </a:rPr>
              <a:t> </a:t>
            </a:r>
            <a:r>
              <a:rPr sz="2000" b="1" spc="285" dirty="0" smtClean="0">
                <a:latin typeface="HiraginoSansGB-W6"/>
                <a:cs typeface="HiraginoSansGB-W6"/>
              </a:rPr>
              <a:t>-</a:t>
            </a:r>
            <a:r>
              <a:rPr lang="en-US" sz="2000" b="1" spc="285" dirty="0" smtClean="0">
                <a:latin typeface="HiraginoSansGB-W6"/>
                <a:cs typeface="HiraginoSansGB-W6"/>
              </a:rPr>
              <a:t> </a:t>
            </a:r>
            <a:r>
              <a:rPr sz="2000" b="1" dirty="0" err="1" smtClean="0">
                <a:latin typeface="HiraginoSansGB-W6"/>
                <a:cs typeface="HiraginoSansGB-W6"/>
              </a:rPr>
              <a:t>经费管理</a:t>
            </a:r>
            <a:r>
              <a:rPr lang="en-US" sz="2000" b="1" dirty="0" smtClean="0">
                <a:latin typeface="HiraginoSansGB-W6"/>
                <a:cs typeface="HiraginoSansGB-W6"/>
              </a:rPr>
              <a:t> </a:t>
            </a:r>
            <a:r>
              <a:rPr sz="2000" b="1" spc="285" dirty="0" smtClean="0">
                <a:latin typeface="HiraginoSansGB-W6"/>
                <a:cs typeface="HiraginoSansGB-W6"/>
              </a:rPr>
              <a:t>-</a:t>
            </a:r>
            <a:r>
              <a:rPr lang="en-US" sz="2000" b="1" spc="285" dirty="0" smtClean="0">
                <a:latin typeface="HiraginoSansGB-W6"/>
                <a:cs typeface="HiraginoSansGB-W6"/>
              </a:rPr>
              <a:t> </a:t>
            </a:r>
            <a:r>
              <a:rPr sz="2000" b="1" dirty="0" err="1" smtClean="0">
                <a:latin typeface="HiraginoSansGB-W6"/>
                <a:cs typeface="HiraginoSansGB-W6"/>
              </a:rPr>
              <a:t>核算账号及预算编制</a:t>
            </a:r>
            <a:r>
              <a:rPr sz="2000" b="1" spc="-105" dirty="0" smtClean="0">
                <a:latin typeface="HiraginoSansGB-W6"/>
                <a:cs typeface="HiraginoSansGB-W6"/>
              </a:rPr>
              <a:t> </a:t>
            </a:r>
            <a:r>
              <a:rPr sz="2000" b="1" spc="285" dirty="0" smtClean="0">
                <a:latin typeface="HiraginoSansGB-W6"/>
                <a:cs typeface="HiraginoSansGB-W6"/>
              </a:rPr>
              <a:t>-</a:t>
            </a:r>
            <a:r>
              <a:rPr sz="2000" b="1" dirty="0" err="1" smtClean="0">
                <a:latin typeface="HiraginoSansGB-W6"/>
                <a:cs typeface="HiraginoSansGB-W6"/>
              </a:rPr>
              <a:t>点击需要查看的核算账号</a:t>
            </a:r>
            <a:r>
              <a:rPr lang="zh-CN" altLang="en-US" sz="2000" b="1" dirty="0" smtClean="0">
                <a:latin typeface="HiraginoSansGB-W6"/>
                <a:cs typeface="HiraginoSansGB-W6"/>
              </a:rPr>
              <a:t>；</a:t>
            </a:r>
            <a:endParaRPr sz="2000" dirty="0">
              <a:latin typeface="HiraginoSansGB-W6"/>
              <a:cs typeface="HiraginoSansGB-W6"/>
            </a:endParaRPr>
          </a:p>
          <a:p>
            <a:pPr marL="12700" marR="5080">
              <a:lnSpc>
                <a:spcPct val="150000"/>
              </a:lnSpc>
            </a:pPr>
            <a:r>
              <a:rPr sz="2000" b="1" dirty="0">
                <a:latin typeface="HiraginoSansGB-W6"/>
                <a:cs typeface="HiraginoSansGB-W6"/>
              </a:rPr>
              <a:t>点击“历史版本</a:t>
            </a:r>
            <a:r>
              <a:rPr sz="2000" b="1" spc="50" dirty="0">
                <a:latin typeface="HiraginoSansGB-W6"/>
                <a:cs typeface="HiraginoSansGB-W6"/>
              </a:rPr>
              <a:t>-</a:t>
            </a:r>
            <a:r>
              <a:rPr sz="2000" b="1" spc="525" dirty="0">
                <a:latin typeface="HiraginoSansGB-W6"/>
                <a:cs typeface="HiraginoSansGB-W6"/>
              </a:rPr>
              <a:t>&gt;</a:t>
            </a:r>
            <a:r>
              <a:rPr sz="2000" b="1" dirty="0" err="1">
                <a:latin typeface="HiraginoSansGB-W6"/>
                <a:cs typeface="HiraginoSansGB-W6"/>
              </a:rPr>
              <a:t>变更中的账号，</a:t>
            </a:r>
            <a:r>
              <a:rPr sz="2000" b="1" dirty="0" err="1" smtClean="0">
                <a:latin typeface="HiraginoSansGB-W6"/>
                <a:cs typeface="HiraginoSansGB-W6"/>
              </a:rPr>
              <a:t>能查看变更申请的状态和当前审批人</a:t>
            </a:r>
            <a:r>
              <a:rPr lang="zh-CN" altLang="en-US" sz="2000" b="1" dirty="0" smtClean="0">
                <a:latin typeface="HiraginoSansGB-W6"/>
                <a:cs typeface="HiraginoSansGB-W6"/>
              </a:rPr>
              <a:t>；</a:t>
            </a:r>
            <a:endParaRPr sz="2000" dirty="0">
              <a:latin typeface="HiraginoSansGB-W6"/>
              <a:cs typeface="HiraginoSansGB-W6"/>
            </a:endParaRPr>
          </a:p>
          <a:p>
            <a:pPr marL="12700">
              <a:lnSpc>
                <a:spcPct val="150000"/>
              </a:lnSpc>
            </a:pPr>
            <a:r>
              <a:rPr sz="2000" b="1" dirty="0">
                <a:latin typeface="HiraginoSansGB-W6"/>
                <a:cs typeface="HiraginoSansGB-W6"/>
              </a:rPr>
              <a:t>变更中的核算账号，不能再次发起变更；</a:t>
            </a:r>
            <a:endParaRPr sz="2000" dirty="0">
              <a:latin typeface="HiraginoSansGB-W6"/>
              <a:cs typeface="HiraginoSansGB-W6"/>
            </a:endParaRPr>
          </a:p>
          <a:p>
            <a:pPr marL="12700">
              <a:lnSpc>
                <a:spcPct val="150000"/>
              </a:lnSpc>
            </a:pPr>
            <a:r>
              <a:rPr sz="2000" b="1" dirty="0">
                <a:latin typeface="HiraginoSansGB-W6"/>
                <a:cs typeface="HiraginoSansGB-W6"/>
              </a:rPr>
              <a:t>变更中的核算账号，是</a:t>
            </a:r>
            <a:r>
              <a:rPr sz="2000" b="1" dirty="0">
                <a:solidFill>
                  <a:srgbClr val="FF0000"/>
                </a:solidFill>
                <a:latin typeface="HiraginoSansGB-W6"/>
                <a:cs typeface="HiraginoSansGB-W6"/>
              </a:rPr>
              <a:t>无法进行网上报销</a:t>
            </a:r>
            <a:r>
              <a:rPr sz="2000" b="1" dirty="0">
                <a:latin typeface="HiraginoSansGB-W6"/>
                <a:cs typeface="HiraginoSansGB-W6"/>
              </a:rPr>
              <a:t>等操作的；</a:t>
            </a:r>
            <a:endParaRPr sz="20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0112"/>
            <a:ext cx="9048749" cy="1758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20162" y="205118"/>
            <a:ext cx="5094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 smtClean="0">
                <a:solidFill>
                  <a:srgbClr val="3E3E3E"/>
                </a:solidFill>
              </a:rPr>
              <a:t>变更业务</a:t>
            </a:r>
            <a:r>
              <a:rPr lang="en-US" altLang="zh-CN" sz="2400" kern="0" dirty="0" smtClean="0">
                <a:solidFill>
                  <a:srgbClr val="3E3E3E"/>
                </a:solidFill>
              </a:rPr>
              <a:t>-</a:t>
            </a:r>
            <a:r>
              <a:rPr lang="zh-CN" altLang="en-US" sz="2400" dirty="0" smtClean="0">
                <a:solidFill>
                  <a:srgbClr val="3E3E3E"/>
                </a:solidFill>
              </a:rPr>
              <a:t>核算账号的变更</a:t>
            </a:r>
            <a:endParaRPr lang="zh-CN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4" name="矩形 3"/>
          <p:cNvSpPr/>
          <p:nvPr/>
        </p:nvSpPr>
        <p:spPr>
          <a:xfrm>
            <a:off x="7315200" y="35814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43099" y="5638800"/>
            <a:ext cx="5257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latin typeface="HiraginoSansGB-W6"/>
                <a:cs typeface="HiraginoSansGB-W6"/>
              </a:rPr>
              <a:t>不</a:t>
            </a:r>
            <a:r>
              <a:rPr lang="zh-CN" altLang="en-US" sz="2400" b="1" dirty="0" smtClean="0">
                <a:latin typeface="HiraginoSansGB-W6"/>
                <a:cs typeface="HiraginoSansGB-W6"/>
              </a:rPr>
              <a:t>走结题流程，课题状态无法关闭</a:t>
            </a:r>
            <a:endParaRPr sz="2400" dirty="0">
              <a:latin typeface="HiraginoSansGB-W6"/>
              <a:cs typeface="HiraginoSansGB-W6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4381349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555052" y="303587"/>
            <a:ext cx="51599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结题管理</a:t>
            </a:r>
          </a:p>
        </p:txBody>
      </p:sp>
    </p:spTree>
    <p:extLst>
      <p:ext uri="{BB962C8B-B14F-4D97-AF65-F5344CB8AC3E}">
        <p14:creationId xmlns:p14="http://schemas.microsoft.com/office/powerpoint/2010/main" val="248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829"/>
            <a:ext cx="9144000" cy="4646341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6531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</a:p>
        </p:txBody>
      </p:sp>
      <p:sp>
        <p:nvSpPr>
          <p:cNvPr id="4" name="矩形 3"/>
          <p:cNvSpPr/>
          <p:nvPr/>
        </p:nvSpPr>
        <p:spPr>
          <a:xfrm>
            <a:off x="1905000" y="4724400"/>
            <a:ext cx="1828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93" y="248339"/>
            <a:ext cx="53996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优化项目预算管理</a:t>
            </a:r>
            <a:r>
              <a:rPr sz="2400" dirty="0">
                <a:solidFill>
                  <a:srgbClr val="000000"/>
                </a:solidFill>
              </a:rPr>
              <a:t>，</a:t>
            </a:r>
            <a:r>
              <a:rPr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满足管理需要</a:t>
            </a:r>
          </a:p>
        </p:txBody>
      </p:sp>
      <p:sp>
        <p:nvSpPr>
          <p:cNvPr id="3" name="object 3"/>
          <p:cNvSpPr/>
          <p:nvPr/>
        </p:nvSpPr>
        <p:spPr>
          <a:xfrm>
            <a:off x="3881628" y="762012"/>
            <a:ext cx="5262370" cy="4213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3321" y="953363"/>
            <a:ext cx="5070678" cy="3830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232" y="1694700"/>
            <a:ext cx="1382267" cy="1383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7754" y="1917192"/>
            <a:ext cx="181165" cy="3525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5336" y="1917192"/>
            <a:ext cx="180289" cy="347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1330" y="2463609"/>
            <a:ext cx="117589" cy="279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5336" y="2468664"/>
            <a:ext cx="116751" cy="274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7148" y="1737036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5">
                <a:moveTo>
                  <a:pt x="629551" y="0"/>
                </a:moveTo>
                <a:lnTo>
                  <a:pt x="582567" y="1726"/>
                </a:lnTo>
                <a:lnTo>
                  <a:pt x="536520" y="6826"/>
                </a:lnTo>
                <a:lnTo>
                  <a:pt x="491533" y="15175"/>
                </a:lnTo>
                <a:lnTo>
                  <a:pt x="447727" y="26654"/>
                </a:lnTo>
                <a:lnTo>
                  <a:pt x="405224" y="41141"/>
                </a:lnTo>
                <a:lnTo>
                  <a:pt x="364146" y="58512"/>
                </a:lnTo>
                <a:lnTo>
                  <a:pt x="324614" y="78648"/>
                </a:lnTo>
                <a:lnTo>
                  <a:pt x="286751" y="101425"/>
                </a:lnTo>
                <a:lnTo>
                  <a:pt x="250678" y="126723"/>
                </a:lnTo>
                <a:lnTo>
                  <a:pt x="216516" y="154419"/>
                </a:lnTo>
                <a:lnTo>
                  <a:pt x="184388" y="184392"/>
                </a:lnTo>
                <a:lnTo>
                  <a:pt x="154415" y="216521"/>
                </a:lnTo>
                <a:lnTo>
                  <a:pt x="126719" y="250682"/>
                </a:lnTo>
                <a:lnTo>
                  <a:pt x="101422" y="286755"/>
                </a:lnTo>
                <a:lnTo>
                  <a:pt x="78645" y="324619"/>
                </a:lnTo>
                <a:lnTo>
                  <a:pt x="58510" y="364150"/>
                </a:lnTo>
                <a:lnTo>
                  <a:pt x="41139" y="405227"/>
                </a:lnTo>
                <a:lnTo>
                  <a:pt x="26653" y="447730"/>
                </a:lnTo>
                <a:lnTo>
                  <a:pt x="15175" y="491535"/>
                </a:lnTo>
                <a:lnTo>
                  <a:pt x="6825" y="536522"/>
                </a:lnTo>
                <a:lnTo>
                  <a:pt x="1726" y="582568"/>
                </a:lnTo>
                <a:lnTo>
                  <a:pt x="0" y="629551"/>
                </a:lnTo>
                <a:lnTo>
                  <a:pt x="1726" y="676537"/>
                </a:lnTo>
                <a:lnTo>
                  <a:pt x="6826" y="722584"/>
                </a:lnTo>
                <a:lnTo>
                  <a:pt x="15175" y="767572"/>
                </a:lnTo>
                <a:lnTo>
                  <a:pt x="26654" y="811378"/>
                </a:lnTo>
                <a:lnTo>
                  <a:pt x="41141" y="853882"/>
                </a:lnTo>
                <a:lnTo>
                  <a:pt x="58512" y="894960"/>
                </a:lnTo>
                <a:lnTo>
                  <a:pt x="78648" y="934493"/>
                </a:lnTo>
                <a:lnTo>
                  <a:pt x="101425" y="972356"/>
                </a:lnTo>
                <a:lnTo>
                  <a:pt x="126723" y="1008430"/>
                </a:lnTo>
                <a:lnTo>
                  <a:pt x="154419" y="1042592"/>
                </a:lnTo>
                <a:lnTo>
                  <a:pt x="184392" y="1074721"/>
                </a:lnTo>
                <a:lnTo>
                  <a:pt x="216521" y="1104695"/>
                </a:lnTo>
                <a:lnTo>
                  <a:pt x="250682" y="1132391"/>
                </a:lnTo>
                <a:lnTo>
                  <a:pt x="286755" y="1157689"/>
                </a:lnTo>
                <a:lnTo>
                  <a:pt x="324619" y="1180467"/>
                </a:lnTo>
                <a:lnTo>
                  <a:pt x="364150" y="1200603"/>
                </a:lnTo>
                <a:lnTo>
                  <a:pt x="405227" y="1217974"/>
                </a:lnTo>
                <a:lnTo>
                  <a:pt x="447730" y="1232461"/>
                </a:lnTo>
                <a:lnTo>
                  <a:pt x="491535" y="1243940"/>
                </a:lnTo>
                <a:lnTo>
                  <a:pt x="536522" y="1252290"/>
                </a:lnTo>
                <a:lnTo>
                  <a:pt x="582568" y="1257389"/>
                </a:lnTo>
                <a:lnTo>
                  <a:pt x="629551" y="1259116"/>
                </a:lnTo>
                <a:lnTo>
                  <a:pt x="676537" y="1257389"/>
                </a:lnTo>
                <a:lnTo>
                  <a:pt x="722584" y="1252290"/>
                </a:lnTo>
                <a:lnTo>
                  <a:pt x="767572" y="1243940"/>
                </a:lnTo>
                <a:lnTo>
                  <a:pt x="811378" y="1232461"/>
                </a:lnTo>
                <a:lnTo>
                  <a:pt x="853882" y="1217974"/>
                </a:lnTo>
                <a:lnTo>
                  <a:pt x="894960" y="1200603"/>
                </a:lnTo>
                <a:lnTo>
                  <a:pt x="934493" y="1180467"/>
                </a:lnTo>
                <a:lnTo>
                  <a:pt x="972356" y="1157689"/>
                </a:lnTo>
                <a:lnTo>
                  <a:pt x="1008430" y="1132391"/>
                </a:lnTo>
                <a:lnTo>
                  <a:pt x="1042592" y="1104695"/>
                </a:lnTo>
                <a:lnTo>
                  <a:pt x="1074721" y="1074721"/>
                </a:lnTo>
                <a:lnTo>
                  <a:pt x="1104695" y="1042592"/>
                </a:lnTo>
                <a:lnTo>
                  <a:pt x="1132391" y="1008430"/>
                </a:lnTo>
                <a:lnTo>
                  <a:pt x="1157689" y="972356"/>
                </a:lnTo>
                <a:lnTo>
                  <a:pt x="1180467" y="934493"/>
                </a:lnTo>
                <a:lnTo>
                  <a:pt x="1200603" y="894960"/>
                </a:lnTo>
                <a:lnTo>
                  <a:pt x="1217974" y="853882"/>
                </a:lnTo>
                <a:lnTo>
                  <a:pt x="1232461" y="811378"/>
                </a:lnTo>
                <a:lnTo>
                  <a:pt x="1243940" y="767572"/>
                </a:lnTo>
                <a:lnTo>
                  <a:pt x="1252290" y="722584"/>
                </a:lnTo>
                <a:lnTo>
                  <a:pt x="1257389" y="676537"/>
                </a:lnTo>
                <a:lnTo>
                  <a:pt x="1259116" y="629551"/>
                </a:lnTo>
                <a:lnTo>
                  <a:pt x="1257389" y="582566"/>
                </a:lnTo>
                <a:lnTo>
                  <a:pt x="1252289" y="536519"/>
                </a:lnTo>
                <a:lnTo>
                  <a:pt x="1243939" y="491531"/>
                </a:lnTo>
                <a:lnTo>
                  <a:pt x="1232459" y="447725"/>
                </a:lnTo>
                <a:lnTo>
                  <a:pt x="1217972" y="405222"/>
                </a:lnTo>
                <a:lnTo>
                  <a:pt x="1200600" y="364144"/>
                </a:lnTo>
                <a:lnTo>
                  <a:pt x="1180464" y="324613"/>
                </a:lnTo>
                <a:lnTo>
                  <a:pt x="1157685" y="286750"/>
                </a:lnTo>
                <a:lnTo>
                  <a:pt x="1132387" y="250677"/>
                </a:lnTo>
                <a:lnTo>
                  <a:pt x="1104690" y="216515"/>
                </a:lnTo>
                <a:lnTo>
                  <a:pt x="1074716" y="184388"/>
                </a:lnTo>
                <a:lnTo>
                  <a:pt x="1042587" y="154415"/>
                </a:lnTo>
                <a:lnTo>
                  <a:pt x="1008425" y="126719"/>
                </a:lnTo>
                <a:lnTo>
                  <a:pt x="972351" y="101422"/>
                </a:lnTo>
                <a:lnTo>
                  <a:pt x="934487" y="78645"/>
                </a:lnTo>
                <a:lnTo>
                  <a:pt x="894956" y="58510"/>
                </a:lnTo>
                <a:lnTo>
                  <a:pt x="853877" y="41139"/>
                </a:lnTo>
                <a:lnTo>
                  <a:pt x="811374" y="26653"/>
                </a:lnTo>
                <a:lnTo>
                  <a:pt x="767569" y="15175"/>
                </a:lnTo>
                <a:lnTo>
                  <a:pt x="722581" y="6825"/>
                </a:lnTo>
                <a:lnTo>
                  <a:pt x="676535" y="1726"/>
                </a:lnTo>
                <a:lnTo>
                  <a:pt x="629551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7148" y="1737036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5">
                <a:moveTo>
                  <a:pt x="0" y="629551"/>
                </a:moveTo>
                <a:lnTo>
                  <a:pt x="1726" y="582566"/>
                </a:lnTo>
                <a:lnTo>
                  <a:pt x="6826" y="536519"/>
                </a:lnTo>
                <a:lnTo>
                  <a:pt x="15175" y="491531"/>
                </a:lnTo>
                <a:lnTo>
                  <a:pt x="26654" y="447725"/>
                </a:lnTo>
                <a:lnTo>
                  <a:pt x="41141" y="405222"/>
                </a:lnTo>
                <a:lnTo>
                  <a:pt x="58512" y="364144"/>
                </a:lnTo>
                <a:lnTo>
                  <a:pt x="78648" y="324613"/>
                </a:lnTo>
                <a:lnTo>
                  <a:pt x="101425" y="286750"/>
                </a:lnTo>
                <a:lnTo>
                  <a:pt x="126723" y="250677"/>
                </a:lnTo>
                <a:lnTo>
                  <a:pt x="154419" y="216515"/>
                </a:lnTo>
                <a:lnTo>
                  <a:pt x="184392" y="184388"/>
                </a:lnTo>
                <a:lnTo>
                  <a:pt x="216521" y="154415"/>
                </a:lnTo>
                <a:lnTo>
                  <a:pt x="250682" y="126719"/>
                </a:lnTo>
                <a:lnTo>
                  <a:pt x="286755" y="101422"/>
                </a:lnTo>
                <a:lnTo>
                  <a:pt x="324619" y="78645"/>
                </a:lnTo>
                <a:lnTo>
                  <a:pt x="364150" y="58510"/>
                </a:lnTo>
                <a:lnTo>
                  <a:pt x="405227" y="41139"/>
                </a:lnTo>
                <a:lnTo>
                  <a:pt x="447730" y="26653"/>
                </a:lnTo>
                <a:lnTo>
                  <a:pt x="491535" y="15175"/>
                </a:lnTo>
                <a:lnTo>
                  <a:pt x="536522" y="6825"/>
                </a:lnTo>
                <a:lnTo>
                  <a:pt x="582568" y="1726"/>
                </a:lnTo>
                <a:lnTo>
                  <a:pt x="629551" y="0"/>
                </a:lnTo>
                <a:lnTo>
                  <a:pt x="676537" y="1726"/>
                </a:lnTo>
                <a:lnTo>
                  <a:pt x="722584" y="6826"/>
                </a:lnTo>
                <a:lnTo>
                  <a:pt x="767572" y="15175"/>
                </a:lnTo>
                <a:lnTo>
                  <a:pt x="811378" y="26654"/>
                </a:lnTo>
                <a:lnTo>
                  <a:pt x="853882" y="41141"/>
                </a:lnTo>
                <a:lnTo>
                  <a:pt x="894960" y="58512"/>
                </a:lnTo>
                <a:lnTo>
                  <a:pt x="934493" y="78648"/>
                </a:lnTo>
                <a:lnTo>
                  <a:pt x="972356" y="101425"/>
                </a:lnTo>
                <a:lnTo>
                  <a:pt x="1008430" y="126723"/>
                </a:lnTo>
                <a:lnTo>
                  <a:pt x="1042592" y="154419"/>
                </a:lnTo>
                <a:lnTo>
                  <a:pt x="1074721" y="184392"/>
                </a:lnTo>
                <a:lnTo>
                  <a:pt x="1104695" y="216521"/>
                </a:lnTo>
                <a:lnTo>
                  <a:pt x="1132391" y="250682"/>
                </a:lnTo>
                <a:lnTo>
                  <a:pt x="1157689" y="286755"/>
                </a:lnTo>
                <a:lnTo>
                  <a:pt x="1180467" y="324619"/>
                </a:lnTo>
                <a:lnTo>
                  <a:pt x="1200603" y="364150"/>
                </a:lnTo>
                <a:lnTo>
                  <a:pt x="1217974" y="405227"/>
                </a:lnTo>
                <a:lnTo>
                  <a:pt x="1232461" y="447730"/>
                </a:lnTo>
                <a:lnTo>
                  <a:pt x="1243940" y="491535"/>
                </a:lnTo>
                <a:lnTo>
                  <a:pt x="1252290" y="536522"/>
                </a:lnTo>
                <a:lnTo>
                  <a:pt x="1257389" y="582568"/>
                </a:lnTo>
                <a:lnTo>
                  <a:pt x="1259116" y="629551"/>
                </a:lnTo>
                <a:lnTo>
                  <a:pt x="1257389" y="676537"/>
                </a:lnTo>
                <a:lnTo>
                  <a:pt x="1252290" y="722584"/>
                </a:lnTo>
                <a:lnTo>
                  <a:pt x="1243940" y="767572"/>
                </a:lnTo>
                <a:lnTo>
                  <a:pt x="1232461" y="811378"/>
                </a:lnTo>
                <a:lnTo>
                  <a:pt x="1217974" y="853882"/>
                </a:lnTo>
                <a:lnTo>
                  <a:pt x="1200603" y="894960"/>
                </a:lnTo>
                <a:lnTo>
                  <a:pt x="1180467" y="934493"/>
                </a:lnTo>
                <a:lnTo>
                  <a:pt x="1157689" y="972356"/>
                </a:lnTo>
                <a:lnTo>
                  <a:pt x="1132391" y="1008430"/>
                </a:lnTo>
                <a:lnTo>
                  <a:pt x="1104695" y="1042592"/>
                </a:lnTo>
                <a:lnTo>
                  <a:pt x="1074721" y="1074721"/>
                </a:lnTo>
                <a:lnTo>
                  <a:pt x="1042592" y="1104695"/>
                </a:lnTo>
                <a:lnTo>
                  <a:pt x="1008430" y="1132391"/>
                </a:lnTo>
                <a:lnTo>
                  <a:pt x="972356" y="1157689"/>
                </a:lnTo>
                <a:lnTo>
                  <a:pt x="934493" y="1180467"/>
                </a:lnTo>
                <a:lnTo>
                  <a:pt x="894960" y="1200603"/>
                </a:lnTo>
                <a:lnTo>
                  <a:pt x="853882" y="1217974"/>
                </a:lnTo>
                <a:lnTo>
                  <a:pt x="811378" y="1232461"/>
                </a:lnTo>
                <a:lnTo>
                  <a:pt x="767572" y="1243940"/>
                </a:lnTo>
                <a:lnTo>
                  <a:pt x="722584" y="1252290"/>
                </a:lnTo>
                <a:lnTo>
                  <a:pt x="676537" y="1257389"/>
                </a:lnTo>
                <a:lnTo>
                  <a:pt x="629551" y="1259116"/>
                </a:lnTo>
                <a:lnTo>
                  <a:pt x="582568" y="1257389"/>
                </a:lnTo>
                <a:lnTo>
                  <a:pt x="536522" y="1252290"/>
                </a:lnTo>
                <a:lnTo>
                  <a:pt x="491535" y="1243940"/>
                </a:lnTo>
                <a:lnTo>
                  <a:pt x="447730" y="1232461"/>
                </a:lnTo>
                <a:lnTo>
                  <a:pt x="405227" y="1217974"/>
                </a:lnTo>
                <a:lnTo>
                  <a:pt x="364150" y="1200603"/>
                </a:lnTo>
                <a:lnTo>
                  <a:pt x="324619" y="1180467"/>
                </a:lnTo>
                <a:lnTo>
                  <a:pt x="286755" y="1157689"/>
                </a:lnTo>
                <a:lnTo>
                  <a:pt x="250682" y="1132391"/>
                </a:lnTo>
                <a:lnTo>
                  <a:pt x="216521" y="1104695"/>
                </a:lnTo>
                <a:lnTo>
                  <a:pt x="184392" y="1074721"/>
                </a:lnTo>
                <a:lnTo>
                  <a:pt x="154419" y="1042592"/>
                </a:lnTo>
                <a:lnTo>
                  <a:pt x="126723" y="1008430"/>
                </a:lnTo>
                <a:lnTo>
                  <a:pt x="101425" y="972356"/>
                </a:lnTo>
                <a:lnTo>
                  <a:pt x="78648" y="934493"/>
                </a:lnTo>
                <a:lnTo>
                  <a:pt x="58512" y="894960"/>
                </a:lnTo>
                <a:lnTo>
                  <a:pt x="41141" y="853882"/>
                </a:lnTo>
                <a:lnTo>
                  <a:pt x="26654" y="811378"/>
                </a:lnTo>
                <a:lnTo>
                  <a:pt x="15175" y="767572"/>
                </a:lnTo>
                <a:lnTo>
                  <a:pt x="6826" y="722584"/>
                </a:lnTo>
                <a:lnTo>
                  <a:pt x="1726" y="676537"/>
                </a:lnTo>
                <a:lnTo>
                  <a:pt x="0" y="6295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49002" y="1995175"/>
            <a:ext cx="836294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28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HiraginoSansGB-W6"/>
                <a:cs typeface="HiraginoSansGB-W6"/>
              </a:rPr>
              <a:t>项目预算 编制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0047" y="2692907"/>
            <a:ext cx="431291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0735" y="2863595"/>
            <a:ext cx="85343" cy="85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3214" y="2714957"/>
            <a:ext cx="345440" cy="373380"/>
          </a:xfrm>
          <a:custGeom>
            <a:avLst/>
            <a:gdLst/>
            <a:ahLst/>
            <a:cxnLst/>
            <a:rect l="l" t="t" r="r" b="b"/>
            <a:pathLst>
              <a:path w="345439" h="373380">
                <a:moveTo>
                  <a:pt x="149872" y="0"/>
                </a:moveTo>
                <a:lnTo>
                  <a:pt x="0" y="206273"/>
                </a:lnTo>
                <a:lnTo>
                  <a:pt x="135064" y="304406"/>
                </a:lnTo>
                <a:lnTo>
                  <a:pt x="85115" y="373164"/>
                </a:lnTo>
                <a:lnTo>
                  <a:pt x="345058" y="299389"/>
                </a:lnTo>
                <a:lnTo>
                  <a:pt x="337476" y="98132"/>
                </a:lnTo>
                <a:lnTo>
                  <a:pt x="284937" y="98132"/>
                </a:lnTo>
                <a:lnTo>
                  <a:pt x="149872" y="0"/>
                </a:lnTo>
                <a:close/>
              </a:path>
              <a:path w="345439" h="373380">
                <a:moveTo>
                  <a:pt x="334886" y="29375"/>
                </a:moveTo>
                <a:lnTo>
                  <a:pt x="284937" y="98132"/>
                </a:lnTo>
                <a:lnTo>
                  <a:pt x="337476" y="98132"/>
                </a:lnTo>
                <a:lnTo>
                  <a:pt x="334886" y="29375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3804" y="2805683"/>
            <a:ext cx="1382267" cy="13822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6694" y="3028188"/>
            <a:ext cx="180797" cy="352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3907" y="3028188"/>
            <a:ext cx="179514" cy="3463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9280" y="3573398"/>
            <a:ext cx="118211" cy="280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3907" y="3579748"/>
            <a:ext cx="117005" cy="274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5456" y="2847417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551" y="0"/>
                </a:moveTo>
                <a:lnTo>
                  <a:pt x="582568" y="1726"/>
                </a:lnTo>
                <a:lnTo>
                  <a:pt x="536522" y="6825"/>
                </a:lnTo>
                <a:lnTo>
                  <a:pt x="491535" y="15175"/>
                </a:lnTo>
                <a:lnTo>
                  <a:pt x="447730" y="26653"/>
                </a:lnTo>
                <a:lnTo>
                  <a:pt x="405227" y="41139"/>
                </a:lnTo>
                <a:lnTo>
                  <a:pt x="364150" y="58510"/>
                </a:lnTo>
                <a:lnTo>
                  <a:pt x="324619" y="78645"/>
                </a:lnTo>
                <a:lnTo>
                  <a:pt x="286755" y="101422"/>
                </a:lnTo>
                <a:lnTo>
                  <a:pt x="250682" y="126719"/>
                </a:lnTo>
                <a:lnTo>
                  <a:pt x="216521" y="154415"/>
                </a:lnTo>
                <a:lnTo>
                  <a:pt x="184392" y="184388"/>
                </a:lnTo>
                <a:lnTo>
                  <a:pt x="154419" y="216515"/>
                </a:lnTo>
                <a:lnTo>
                  <a:pt x="126723" y="250677"/>
                </a:lnTo>
                <a:lnTo>
                  <a:pt x="101425" y="286750"/>
                </a:lnTo>
                <a:lnTo>
                  <a:pt x="78648" y="324613"/>
                </a:lnTo>
                <a:lnTo>
                  <a:pt x="58512" y="364144"/>
                </a:lnTo>
                <a:lnTo>
                  <a:pt x="41141" y="405222"/>
                </a:lnTo>
                <a:lnTo>
                  <a:pt x="26654" y="447725"/>
                </a:lnTo>
                <a:lnTo>
                  <a:pt x="15175" y="491531"/>
                </a:lnTo>
                <a:lnTo>
                  <a:pt x="6826" y="536519"/>
                </a:lnTo>
                <a:lnTo>
                  <a:pt x="1726" y="582566"/>
                </a:lnTo>
                <a:lnTo>
                  <a:pt x="0" y="629551"/>
                </a:lnTo>
                <a:lnTo>
                  <a:pt x="1726" y="676537"/>
                </a:lnTo>
                <a:lnTo>
                  <a:pt x="6826" y="722584"/>
                </a:lnTo>
                <a:lnTo>
                  <a:pt x="15175" y="767572"/>
                </a:lnTo>
                <a:lnTo>
                  <a:pt x="26654" y="811378"/>
                </a:lnTo>
                <a:lnTo>
                  <a:pt x="41141" y="853882"/>
                </a:lnTo>
                <a:lnTo>
                  <a:pt x="58512" y="894960"/>
                </a:lnTo>
                <a:lnTo>
                  <a:pt x="78648" y="934493"/>
                </a:lnTo>
                <a:lnTo>
                  <a:pt x="101425" y="972356"/>
                </a:lnTo>
                <a:lnTo>
                  <a:pt x="126723" y="1008430"/>
                </a:lnTo>
                <a:lnTo>
                  <a:pt x="154419" y="1042592"/>
                </a:lnTo>
                <a:lnTo>
                  <a:pt x="184392" y="1074721"/>
                </a:lnTo>
                <a:lnTo>
                  <a:pt x="216521" y="1104695"/>
                </a:lnTo>
                <a:lnTo>
                  <a:pt x="250682" y="1132391"/>
                </a:lnTo>
                <a:lnTo>
                  <a:pt x="286755" y="1157689"/>
                </a:lnTo>
                <a:lnTo>
                  <a:pt x="324619" y="1180467"/>
                </a:lnTo>
                <a:lnTo>
                  <a:pt x="364150" y="1200603"/>
                </a:lnTo>
                <a:lnTo>
                  <a:pt x="405227" y="1217974"/>
                </a:lnTo>
                <a:lnTo>
                  <a:pt x="447730" y="1232461"/>
                </a:lnTo>
                <a:lnTo>
                  <a:pt x="491535" y="1243940"/>
                </a:lnTo>
                <a:lnTo>
                  <a:pt x="536522" y="1252290"/>
                </a:lnTo>
                <a:lnTo>
                  <a:pt x="582568" y="1257389"/>
                </a:lnTo>
                <a:lnTo>
                  <a:pt x="629551" y="1259116"/>
                </a:lnTo>
                <a:lnTo>
                  <a:pt x="676537" y="1257389"/>
                </a:lnTo>
                <a:lnTo>
                  <a:pt x="722584" y="1252290"/>
                </a:lnTo>
                <a:lnTo>
                  <a:pt x="767572" y="1243940"/>
                </a:lnTo>
                <a:lnTo>
                  <a:pt x="811378" y="1232461"/>
                </a:lnTo>
                <a:lnTo>
                  <a:pt x="853882" y="1217974"/>
                </a:lnTo>
                <a:lnTo>
                  <a:pt x="894960" y="1200603"/>
                </a:lnTo>
                <a:lnTo>
                  <a:pt x="934493" y="1180467"/>
                </a:lnTo>
                <a:lnTo>
                  <a:pt x="972356" y="1157689"/>
                </a:lnTo>
                <a:lnTo>
                  <a:pt x="1008430" y="1132391"/>
                </a:lnTo>
                <a:lnTo>
                  <a:pt x="1042592" y="1104695"/>
                </a:lnTo>
                <a:lnTo>
                  <a:pt x="1074721" y="1074721"/>
                </a:lnTo>
                <a:lnTo>
                  <a:pt x="1104695" y="1042592"/>
                </a:lnTo>
                <a:lnTo>
                  <a:pt x="1132391" y="1008430"/>
                </a:lnTo>
                <a:lnTo>
                  <a:pt x="1157689" y="972356"/>
                </a:lnTo>
                <a:lnTo>
                  <a:pt x="1180467" y="934493"/>
                </a:lnTo>
                <a:lnTo>
                  <a:pt x="1200603" y="894960"/>
                </a:lnTo>
                <a:lnTo>
                  <a:pt x="1217974" y="853882"/>
                </a:lnTo>
                <a:lnTo>
                  <a:pt x="1232461" y="811378"/>
                </a:lnTo>
                <a:lnTo>
                  <a:pt x="1243940" y="767572"/>
                </a:lnTo>
                <a:lnTo>
                  <a:pt x="1252290" y="722584"/>
                </a:lnTo>
                <a:lnTo>
                  <a:pt x="1257389" y="676537"/>
                </a:lnTo>
                <a:lnTo>
                  <a:pt x="1259116" y="629551"/>
                </a:lnTo>
                <a:lnTo>
                  <a:pt x="1257389" y="582566"/>
                </a:lnTo>
                <a:lnTo>
                  <a:pt x="1252290" y="536519"/>
                </a:lnTo>
                <a:lnTo>
                  <a:pt x="1243940" y="491531"/>
                </a:lnTo>
                <a:lnTo>
                  <a:pt x="1232461" y="447725"/>
                </a:lnTo>
                <a:lnTo>
                  <a:pt x="1217974" y="405222"/>
                </a:lnTo>
                <a:lnTo>
                  <a:pt x="1200603" y="364144"/>
                </a:lnTo>
                <a:lnTo>
                  <a:pt x="1180467" y="324613"/>
                </a:lnTo>
                <a:lnTo>
                  <a:pt x="1157689" y="286750"/>
                </a:lnTo>
                <a:lnTo>
                  <a:pt x="1132391" y="250677"/>
                </a:lnTo>
                <a:lnTo>
                  <a:pt x="1104695" y="216515"/>
                </a:lnTo>
                <a:lnTo>
                  <a:pt x="1074721" y="184388"/>
                </a:lnTo>
                <a:lnTo>
                  <a:pt x="1042592" y="154415"/>
                </a:lnTo>
                <a:lnTo>
                  <a:pt x="1008430" y="126719"/>
                </a:lnTo>
                <a:lnTo>
                  <a:pt x="972356" y="101422"/>
                </a:lnTo>
                <a:lnTo>
                  <a:pt x="934493" y="78645"/>
                </a:lnTo>
                <a:lnTo>
                  <a:pt x="894960" y="58510"/>
                </a:lnTo>
                <a:lnTo>
                  <a:pt x="853882" y="41139"/>
                </a:lnTo>
                <a:lnTo>
                  <a:pt x="811378" y="26653"/>
                </a:lnTo>
                <a:lnTo>
                  <a:pt x="767572" y="15175"/>
                </a:lnTo>
                <a:lnTo>
                  <a:pt x="722584" y="6825"/>
                </a:lnTo>
                <a:lnTo>
                  <a:pt x="676537" y="1726"/>
                </a:lnTo>
                <a:lnTo>
                  <a:pt x="629551" y="0"/>
                </a:lnTo>
                <a:close/>
              </a:path>
            </a:pathLst>
          </a:custGeom>
          <a:solidFill>
            <a:srgbClr val="685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5456" y="2847417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0" y="629551"/>
                </a:moveTo>
                <a:lnTo>
                  <a:pt x="1726" y="582566"/>
                </a:lnTo>
                <a:lnTo>
                  <a:pt x="6826" y="536519"/>
                </a:lnTo>
                <a:lnTo>
                  <a:pt x="15175" y="491531"/>
                </a:lnTo>
                <a:lnTo>
                  <a:pt x="26654" y="447725"/>
                </a:lnTo>
                <a:lnTo>
                  <a:pt x="41141" y="405222"/>
                </a:lnTo>
                <a:lnTo>
                  <a:pt x="58512" y="364144"/>
                </a:lnTo>
                <a:lnTo>
                  <a:pt x="78648" y="324613"/>
                </a:lnTo>
                <a:lnTo>
                  <a:pt x="101425" y="286750"/>
                </a:lnTo>
                <a:lnTo>
                  <a:pt x="126723" y="250677"/>
                </a:lnTo>
                <a:lnTo>
                  <a:pt x="154419" y="216515"/>
                </a:lnTo>
                <a:lnTo>
                  <a:pt x="184392" y="184388"/>
                </a:lnTo>
                <a:lnTo>
                  <a:pt x="216521" y="154415"/>
                </a:lnTo>
                <a:lnTo>
                  <a:pt x="250682" y="126719"/>
                </a:lnTo>
                <a:lnTo>
                  <a:pt x="286755" y="101422"/>
                </a:lnTo>
                <a:lnTo>
                  <a:pt x="324619" y="78645"/>
                </a:lnTo>
                <a:lnTo>
                  <a:pt x="364150" y="58510"/>
                </a:lnTo>
                <a:lnTo>
                  <a:pt x="405227" y="41139"/>
                </a:lnTo>
                <a:lnTo>
                  <a:pt x="447730" y="26653"/>
                </a:lnTo>
                <a:lnTo>
                  <a:pt x="491535" y="15175"/>
                </a:lnTo>
                <a:lnTo>
                  <a:pt x="536522" y="6825"/>
                </a:lnTo>
                <a:lnTo>
                  <a:pt x="582568" y="1726"/>
                </a:lnTo>
                <a:lnTo>
                  <a:pt x="629551" y="0"/>
                </a:lnTo>
                <a:lnTo>
                  <a:pt x="676537" y="1726"/>
                </a:lnTo>
                <a:lnTo>
                  <a:pt x="722584" y="6825"/>
                </a:lnTo>
                <a:lnTo>
                  <a:pt x="767572" y="15175"/>
                </a:lnTo>
                <a:lnTo>
                  <a:pt x="811378" y="26653"/>
                </a:lnTo>
                <a:lnTo>
                  <a:pt x="853882" y="41139"/>
                </a:lnTo>
                <a:lnTo>
                  <a:pt x="894960" y="58510"/>
                </a:lnTo>
                <a:lnTo>
                  <a:pt x="934493" y="78645"/>
                </a:lnTo>
                <a:lnTo>
                  <a:pt x="972356" y="101422"/>
                </a:lnTo>
                <a:lnTo>
                  <a:pt x="1008430" y="126719"/>
                </a:lnTo>
                <a:lnTo>
                  <a:pt x="1042592" y="154415"/>
                </a:lnTo>
                <a:lnTo>
                  <a:pt x="1074721" y="184388"/>
                </a:lnTo>
                <a:lnTo>
                  <a:pt x="1104695" y="216515"/>
                </a:lnTo>
                <a:lnTo>
                  <a:pt x="1132391" y="250677"/>
                </a:lnTo>
                <a:lnTo>
                  <a:pt x="1157689" y="286750"/>
                </a:lnTo>
                <a:lnTo>
                  <a:pt x="1180467" y="324613"/>
                </a:lnTo>
                <a:lnTo>
                  <a:pt x="1200603" y="364144"/>
                </a:lnTo>
                <a:lnTo>
                  <a:pt x="1217974" y="405222"/>
                </a:lnTo>
                <a:lnTo>
                  <a:pt x="1232461" y="447725"/>
                </a:lnTo>
                <a:lnTo>
                  <a:pt x="1243940" y="491531"/>
                </a:lnTo>
                <a:lnTo>
                  <a:pt x="1252290" y="536519"/>
                </a:lnTo>
                <a:lnTo>
                  <a:pt x="1257389" y="582566"/>
                </a:lnTo>
                <a:lnTo>
                  <a:pt x="1259116" y="629551"/>
                </a:lnTo>
                <a:lnTo>
                  <a:pt x="1257389" y="676537"/>
                </a:lnTo>
                <a:lnTo>
                  <a:pt x="1252290" y="722584"/>
                </a:lnTo>
                <a:lnTo>
                  <a:pt x="1243940" y="767572"/>
                </a:lnTo>
                <a:lnTo>
                  <a:pt x="1232461" y="811378"/>
                </a:lnTo>
                <a:lnTo>
                  <a:pt x="1217974" y="853882"/>
                </a:lnTo>
                <a:lnTo>
                  <a:pt x="1200603" y="894960"/>
                </a:lnTo>
                <a:lnTo>
                  <a:pt x="1180467" y="934493"/>
                </a:lnTo>
                <a:lnTo>
                  <a:pt x="1157689" y="972356"/>
                </a:lnTo>
                <a:lnTo>
                  <a:pt x="1132391" y="1008430"/>
                </a:lnTo>
                <a:lnTo>
                  <a:pt x="1104695" y="1042592"/>
                </a:lnTo>
                <a:lnTo>
                  <a:pt x="1074721" y="1074721"/>
                </a:lnTo>
                <a:lnTo>
                  <a:pt x="1042592" y="1104695"/>
                </a:lnTo>
                <a:lnTo>
                  <a:pt x="1008430" y="1132391"/>
                </a:lnTo>
                <a:lnTo>
                  <a:pt x="972356" y="1157689"/>
                </a:lnTo>
                <a:lnTo>
                  <a:pt x="934493" y="1180467"/>
                </a:lnTo>
                <a:lnTo>
                  <a:pt x="894960" y="1200603"/>
                </a:lnTo>
                <a:lnTo>
                  <a:pt x="853882" y="1217974"/>
                </a:lnTo>
                <a:lnTo>
                  <a:pt x="811378" y="1232461"/>
                </a:lnTo>
                <a:lnTo>
                  <a:pt x="767572" y="1243940"/>
                </a:lnTo>
                <a:lnTo>
                  <a:pt x="722584" y="1252290"/>
                </a:lnTo>
                <a:lnTo>
                  <a:pt x="676537" y="1257389"/>
                </a:lnTo>
                <a:lnTo>
                  <a:pt x="629551" y="1259116"/>
                </a:lnTo>
                <a:lnTo>
                  <a:pt x="582568" y="1257389"/>
                </a:lnTo>
                <a:lnTo>
                  <a:pt x="536522" y="1252290"/>
                </a:lnTo>
                <a:lnTo>
                  <a:pt x="491535" y="1243940"/>
                </a:lnTo>
                <a:lnTo>
                  <a:pt x="447730" y="1232461"/>
                </a:lnTo>
                <a:lnTo>
                  <a:pt x="405227" y="1217974"/>
                </a:lnTo>
                <a:lnTo>
                  <a:pt x="364150" y="1200603"/>
                </a:lnTo>
                <a:lnTo>
                  <a:pt x="324619" y="1180467"/>
                </a:lnTo>
                <a:lnTo>
                  <a:pt x="286755" y="1157689"/>
                </a:lnTo>
                <a:lnTo>
                  <a:pt x="250682" y="1132391"/>
                </a:lnTo>
                <a:lnTo>
                  <a:pt x="216521" y="1104695"/>
                </a:lnTo>
                <a:lnTo>
                  <a:pt x="184392" y="1074721"/>
                </a:lnTo>
                <a:lnTo>
                  <a:pt x="154419" y="1042592"/>
                </a:lnTo>
                <a:lnTo>
                  <a:pt x="126723" y="1008430"/>
                </a:lnTo>
                <a:lnTo>
                  <a:pt x="101425" y="972356"/>
                </a:lnTo>
                <a:lnTo>
                  <a:pt x="78648" y="934493"/>
                </a:lnTo>
                <a:lnTo>
                  <a:pt x="58512" y="894960"/>
                </a:lnTo>
                <a:lnTo>
                  <a:pt x="41141" y="853882"/>
                </a:lnTo>
                <a:lnTo>
                  <a:pt x="26654" y="811378"/>
                </a:lnTo>
                <a:lnTo>
                  <a:pt x="15175" y="767572"/>
                </a:lnTo>
                <a:lnTo>
                  <a:pt x="6826" y="722584"/>
                </a:lnTo>
                <a:lnTo>
                  <a:pt x="1726" y="676537"/>
                </a:lnTo>
                <a:lnTo>
                  <a:pt x="0" y="6295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77308" y="3105556"/>
            <a:ext cx="836294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28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HiraginoSansGB-W6"/>
                <a:cs typeface="HiraginoSansGB-W6"/>
              </a:rPr>
              <a:t>项目预算 控制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60776" y="4145292"/>
            <a:ext cx="490727" cy="4419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8708" y="4296168"/>
            <a:ext cx="85343" cy="85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3982" y="4168128"/>
            <a:ext cx="404495" cy="357505"/>
          </a:xfrm>
          <a:custGeom>
            <a:avLst/>
            <a:gdLst/>
            <a:ahLst/>
            <a:cxnLst/>
            <a:rect l="l" t="t" r="r" b="b"/>
            <a:pathLst>
              <a:path w="404495" h="357504">
                <a:moveTo>
                  <a:pt x="0" y="132511"/>
                </a:moveTo>
                <a:lnTo>
                  <a:pt x="150482" y="356946"/>
                </a:lnTo>
                <a:lnTo>
                  <a:pt x="404139" y="263829"/>
                </a:lnTo>
                <a:lnTo>
                  <a:pt x="323316" y="237566"/>
                </a:lnTo>
                <a:lnTo>
                  <a:pt x="348916" y="158775"/>
                </a:lnTo>
                <a:lnTo>
                  <a:pt x="80822" y="158775"/>
                </a:lnTo>
                <a:lnTo>
                  <a:pt x="0" y="132511"/>
                </a:lnTo>
                <a:close/>
              </a:path>
              <a:path w="404495" h="357504">
                <a:moveTo>
                  <a:pt x="132410" y="0"/>
                </a:moveTo>
                <a:lnTo>
                  <a:pt x="80822" y="158775"/>
                </a:lnTo>
                <a:lnTo>
                  <a:pt x="348916" y="158775"/>
                </a:lnTo>
                <a:lnTo>
                  <a:pt x="374904" y="78790"/>
                </a:lnTo>
                <a:lnTo>
                  <a:pt x="132410" y="0"/>
                </a:lnTo>
                <a:close/>
              </a:path>
            </a:pathLst>
          </a:custGeom>
          <a:solidFill>
            <a:srgbClr val="685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20111" y="4602479"/>
            <a:ext cx="1382267" cy="1382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3142" y="4824984"/>
            <a:ext cx="180657" cy="353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0216" y="4824984"/>
            <a:ext cx="179133" cy="3446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5410" y="5368620"/>
            <a:ext cx="118389" cy="282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0216" y="5377853"/>
            <a:ext cx="116890" cy="2731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1695" y="4644052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629551" y="0"/>
                </a:moveTo>
                <a:lnTo>
                  <a:pt x="582568" y="1726"/>
                </a:lnTo>
                <a:lnTo>
                  <a:pt x="536522" y="6825"/>
                </a:lnTo>
                <a:lnTo>
                  <a:pt x="491535" y="15175"/>
                </a:lnTo>
                <a:lnTo>
                  <a:pt x="447730" y="26653"/>
                </a:lnTo>
                <a:lnTo>
                  <a:pt x="405227" y="41139"/>
                </a:lnTo>
                <a:lnTo>
                  <a:pt x="364150" y="58510"/>
                </a:lnTo>
                <a:lnTo>
                  <a:pt x="324619" y="78645"/>
                </a:lnTo>
                <a:lnTo>
                  <a:pt x="286755" y="101422"/>
                </a:lnTo>
                <a:lnTo>
                  <a:pt x="250682" y="126719"/>
                </a:lnTo>
                <a:lnTo>
                  <a:pt x="216521" y="154415"/>
                </a:lnTo>
                <a:lnTo>
                  <a:pt x="184392" y="184388"/>
                </a:lnTo>
                <a:lnTo>
                  <a:pt x="154419" y="216515"/>
                </a:lnTo>
                <a:lnTo>
                  <a:pt x="126723" y="250677"/>
                </a:lnTo>
                <a:lnTo>
                  <a:pt x="101425" y="286750"/>
                </a:lnTo>
                <a:lnTo>
                  <a:pt x="78648" y="324613"/>
                </a:lnTo>
                <a:lnTo>
                  <a:pt x="58512" y="364144"/>
                </a:lnTo>
                <a:lnTo>
                  <a:pt x="41141" y="405222"/>
                </a:lnTo>
                <a:lnTo>
                  <a:pt x="26654" y="447725"/>
                </a:lnTo>
                <a:lnTo>
                  <a:pt x="15175" y="491531"/>
                </a:lnTo>
                <a:lnTo>
                  <a:pt x="6826" y="536519"/>
                </a:lnTo>
                <a:lnTo>
                  <a:pt x="1726" y="582566"/>
                </a:lnTo>
                <a:lnTo>
                  <a:pt x="0" y="629551"/>
                </a:lnTo>
                <a:lnTo>
                  <a:pt x="1726" y="676537"/>
                </a:lnTo>
                <a:lnTo>
                  <a:pt x="6826" y="722584"/>
                </a:lnTo>
                <a:lnTo>
                  <a:pt x="15175" y="767572"/>
                </a:lnTo>
                <a:lnTo>
                  <a:pt x="26654" y="811378"/>
                </a:lnTo>
                <a:lnTo>
                  <a:pt x="41141" y="853882"/>
                </a:lnTo>
                <a:lnTo>
                  <a:pt x="58512" y="894960"/>
                </a:lnTo>
                <a:lnTo>
                  <a:pt x="78648" y="934493"/>
                </a:lnTo>
                <a:lnTo>
                  <a:pt x="101425" y="972356"/>
                </a:lnTo>
                <a:lnTo>
                  <a:pt x="126723" y="1008430"/>
                </a:lnTo>
                <a:lnTo>
                  <a:pt x="154419" y="1042592"/>
                </a:lnTo>
                <a:lnTo>
                  <a:pt x="184392" y="1074721"/>
                </a:lnTo>
                <a:lnTo>
                  <a:pt x="216521" y="1104695"/>
                </a:lnTo>
                <a:lnTo>
                  <a:pt x="250682" y="1132391"/>
                </a:lnTo>
                <a:lnTo>
                  <a:pt x="286755" y="1157689"/>
                </a:lnTo>
                <a:lnTo>
                  <a:pt x="324619" y="1180467"/>
                </a:lnTo>
                <a:lnTo>
                  <a:pt x="364150" y="1200603"/>
                </a:lnTo>
                <a:lnTo>
                  <a:pt x="405227" y="1217974"/>
                </a:lnTo>
                <a:lnTo>
                  <a:pt x="447730" y="1232461"/>
                </a:lnTo>
                <a:lnTo>
                  <a:pt x="491535" y="1243940"/>
                </a:lnTo>
                <a:lnTo>
                  <a:pt x="536522" y="1252290"/>
                </a:lnTo>
                <a:lnTo>
                  <a:pt x="582568" y="1257389"/>
                </a:lnTo>
                <a:lnTo>
                  <a:pt x="629551" y="1259116"/>
                </a:lnTo>
                <a:lnTo>
                  <a:pt x="676537" y="1257389"/>
                </a:lnTo>
                <a:lnTo>
                  <a:pt x="722584" y="1252290"/>
                </a:lnTo>
                <a:lnTo>
                  <a:pt x="767572" y="1243940"/>
                </a:lnTo>
                <a:lnTo>
                  <a:pt x="811378" y="1232461"/>
                </a:lnTo>
                <a:lnTo>
                  <a:pt x="853882" y="1217974"/>
                </a:lnTo>
                <a:lnTo>
                  <a:pt x="894960" y="1200603"/>
                </a:lnTo>
                <a:lnTo>
                  <a:pt x="934493" y="1180467"/>
                </a:lnTo>
                <a:lnTo>
                  <a:pt x="972356" y="1157689"/>
                </a:lnTo>
                <a:lnTo>
                  <a:pt x="1008430" y="1132391"/>
                </a:lnTo>
                <a:lnTo>
                  <a:pt x="1042592" y="1104695"/>
                </a:lnTo>
                <a:lnTo>
                  <a:pt x="1074721" y="1074721"/>
                </a:lnTo>
                <a:lnTo>
                  <a:pt x="1104695" y="1042592"/>
                </a:lnTo>
                <a:lnTo>
                  <a:pt x="1132391" y="1008430"/>
                </a:lnTo>
                <a:lnTo>
                  <a:pt x="1157689" y="972356"/>
                </a:lnTo>
                <a:lnTo>
                  <a:pt x="1180467" y="934493"/>
                </a:lnTo>
                <a:lnTo>
                  <a:pt x="1200603" y="894960"/>
                </a:lnTo>
                <a:lnTo>
                  <a:pt x="1217974" y="853882"/>
                </a:lnTo>
                <a:lnTo>
                  <a:pt x="1232461" y="811378"/>
                </a:lnTo>
                <a:lnTo>
                  <a:pt x="1243940" y="767572"/>
                </a:lnTo>
                <a:lnTo>
                  <a:pt x="1252290" y="722584"/>
                </a:lnTo>
                <a:lnTo>
                  <a:pt x="1257389" y="676537"/>
                </a:lnTo>
                <a:lnTo>
                  <a:pt x="1259116" y="629551"/>
                </a:lnTo>
                <a:lnTo>
                  <a:pt x="1257389" y="582566"/>
                </a:lnTo>
                <a:lnTo>
                  <a:pt x="1252290" y="536519"/>
                </a:lnTo>
                <a:lnTo>
                  <a:pt x="1243940" y="491531"/>
                </a:lnTo>
                <a:lnTo>
                  <a:pt x="1232461" y="447725"/>
                </a:lnTo>
                <a:lnTo>
                  <a:pt x="1217974" y="405222"/>
                </a:lnTo>
                <a:lnTo>
                  <a:pt x="1200603" y="364144"/>
                </a:lnTo>
                <a:lnTo>
                  <a:pt x="1180467" y="324613"/>
                </a:lnTo>
                <a:lnTo>
                  <a:pt x="1157689" y="286750"/>
                </a:lnTo>
                <a:lnTo>
                  <a:pt x="1132391" y="250677"/>
                </a:lnTo>
                <a:lnTo>
                  <a:pt x="1104695" y="216515"/>
                </a:lnTo>
                <a:lnTo>
                  <a:pt x="1074721" y="184388"/>
                </a:lnTo>
                <a:lnTo>
                  <a:pt x="1042592" y="154415"/>
                </a:lnTo>
                <a:lnTo>
                  <a:pt x="1008430" y="126719"/>
                </a:lnTo>
                <a:lnTo>
                  <a:pt x="972356" y="101422"/>
                </a:lnTo>
                <a:lnTo>
                  <a:pt x="934493" y="78645"/>
                </a:lnTo>
                <a:lnTo>
                  <a:pt x="894960" y="58510"/>
                </a:lnTo>
                <a:lnTo>
                  <a:pt x="853882" y="41139"/>
                </a:lnTo>
                <a:lnTo>
                  <a:pt x="811378" y="26653"/>
                </a:lnTo>
                <a:lnTo>
                  <a:pt x="767572" y="15175"/>
                </a:lnTo>
                <a:lnTo>
                  <a:pt x="722584" y="6825"/>
                </a:lnTo>
                <a:lnTo>
                  <a:pt x="676537" y="1726"/>
                </a:lnTo>
                <a:lnTo>
                  <a:pt x="629551" y="0"/>
                </a:lnTo>
                <a:close/>
              </a:path>
            </a:pathLst>
          </a:custGeom>
          <a:solidFill>
            <a:srgbClr val="57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1695" y="4644052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4" h="1259204">
                <a:moveTo>
                  <a:pt x="0" y="629551"/>
                </a:moveTo>
                <a:lnTo>
                  <a:pt x="1726" y="582566"/>
                </a:lnTo>
                <a:lnTo>
                  <a:pt x="6826" y="536519"/>
                </a:lnTo>
                <a:lnTo>
                  <a:pt x="15175" y="491531"/>
                </a:lnTo>
                <a:lnTo>
                  <a:pt x="26654" y="447725"/>
                </a:lnTo>
                <a:lnTo>
                  <a:pt x="41141" y="405222"/>
                </a:lnTo>
                <a:lnTo>
                  <a:pt x="58512" y="364144"/>
                </a:lnTo>
                <a:lnTo>
                  <a:pt x="78648" y="324613"/>
                </a:lnTo>
                <a:lnTo>
                  <a:pt x="101425" y="286750"/>
                </a:lnTo>
                <a:lnTo>
                  <a:pt x="126723" y="250677"/>
                </a:lnTo>
                <a:lnTo>
                  <a:pt x="154419" y="216515"/>
                </a:lnTo>
                <a:lnTo>
                  <a:pt x="184392" y="184388"/>
                </a:lnTo>
                <a:lnTo>
                  <a:pt x="216521" y="154415"/>
                </a:lnTo>
                <a:lnTo>
                  <a:pt x="250682" y="126719"/>
                </a:lnTo>
                <a:lnTo>
                  <a:pt x="286755" y="101422"/>
                </a:lnTo>
                <a:lnTo>
                  <a:pt x="324619" y="78645"/>
                </a:lnTo>
                <a:lnTo>
                  <a:pt x="364150" y="58510"/>
                </a:lnTo>
                <a:lnTo>
                  <a:pt x="405227" y="41139"/>
                </a:lnTo>
                <a:lnTo>
                  <a:pt x="447730" y="26653"/>
                </a:lnTo>
                <a:lnTo>
                  <a:pt x="491535" y="15175"/>
                </a:lnTo>
                <a:lnTo>
                  <a:pt x="536522" y="6825"/>
                </a:lnTo>
                <a:lnTo>
                  <a:pt x="582568" y="1726"/>
                </a:lnTo>
                <a:lnTo>
                  <a:pt x="629551" y="0"/>
                </a:lnTo>
                <a:lnTo>
                  <a:pt x="676537" y="1726"/>
                </a:lnTo>
                <a:lnTo>
                  <a:pt x="722584" y="6825"/>
                </a:lnTo>
                <a:lnTo>
                  <a:pt x="767572" y="15175"/>
                </a:lnTo>
                <a:lnTo>
                  <a:pt x="811378" y="26653"/>
                </a:lnTo>
                <a:lnTo>
                  <a:pt x="853882" y="41139"/>
                </a:lnTo>
                <a:lnTo>
                  <a:pt x="894960" y="58510"/>
                </a:lnTo>
                <a:lnTo>
                  <a:pt x="934493" y="78645"/>
                </a:lnTo>
                <a:lnTo>
                  <a:pt x="972356" y="101422"/>
                </a:lnTo>
                <a:lnTo>
                  <a:pt x="1008430" y="126719"/>
                </a:lnTo>
                <a:lnTo>
                  <a:pt x="1042592" y="154415"/>
                </a:lnTo>
                <a:lnTo>
                  <a:pt x="1074721" y="184388"/>
                </a:lnTo>
                <a:lnTo>
                  <a:pt x="1104695" y="216515"/>
                </a:lnTo>
                <a:lnTo>
                  <a:pt x="1132391" y="250677"/>
                </a:lnTo>
                <a:lnTo>
                  <a:pt x="1157689" y="286750"/>
                </a:lnTo>
                <a:lnTo>
                  <a:pt x="1180467" y="324613"/>
                </a:lnTo>
                <a:lnTo>
                  <a:pt x="1200603" y="364144"/>
                </a:lnTo>
                <a:lnTo>
                  <a:pt x="1217974" y="405222"/>
                </a:lnTo>
                <a:lnTo>
                  <a:pt x="1232461" y="447725"/>
                </a:lnTo>
                <a:lnTo>
                  <a:pt x="1243940" y="491531"/>
                </a:lnTo>
                <a:lnTo>
                  <a:pt x="1252290" y="536519"/>
                </a:lnTo>
                <a:lnTo>
                  <a:pt x="1257389" y="582566"/>
                </a:lnTo>
                <a:lnTo>
                  <a:pt x="1259116" y="629551"/>
                </a:lnTo>
                <a:lnTo>
                  <a:pt x="1257389" y="676537"/>
                </a:lnTo>
                <a:lnTo>
                  <a:pt x="1252290" y="722584"/>
                </a:lnTo>
                <a:lnTo>
                  <a:pt x="1243940" y="767572"/>
                </a:lnTo>
                <a:lnTo>
                  <a:pt x="1232461" y="811378"/>
                </a:lnTo>
                <a:lnTo>
                  <a:pt x="1217974" y="853882"/>
                </a:lnTo>
                <a:lnTo>
                  <a:pt x="1200603" y="894960"/>
                </a:lnTo>
                <a:lnTo>
                  <a:pt x="1180467" y="934493"/>
                </a:lnTo>
                <a:lnTo>
                  <a:pt x="1157689" y="972356"/>
                </a:lnTo>
                <a:lnTo>
                  <a:pt x="1132391" y="1008430"/>
                </a:lnTo>
                <a:lnTo>
                  <a:pt x="1104695" y="1042592"/>
                </a:lnTo>
                <a:lnTo>
                  <a:pt x="1074721" y="1074721"/>
                </a:lnTo>
                <a:lnTo>
                  <a:pt x="1042592" y="1104695"/>
                </a:lnTo>
                <a:lnTo>
                  <a:pt x="1008430" y="1132391"/>
                </a:lnTo>
                <a:lnTo>
                  <a:pt x="972356" y="1157689"/>
                </a:lnTo>
                <a:lnTo>
                  <a:pt x="934493" y="1180467"/>
                </a:lnTo>
                <a:lnTo>
                  <a:pt x="894960" y="1200603"/>
                </a:lnTo>
                <a:lnTo>
                  <a:pt x="853882" y="1217974"/>
                </a:lnTo>
                <a:lnTo>
                  <a:pt x="811378" y="1232461"/>
                </a:lnTo>
                <a:lnTo>
                  <a:pt x="767572" y="1243940"/>
                </a:lnTo>
                <a:lnTo>
                  <a:pt x="722584" y="1252290"/>
                </a:lnTo>
                <a:lnTo>
                  <a:pt x="676537" y="1257389"/>
                </a:lnTo>
                <a:lnTo>
                  <a:pt x="629551" y="1259116"/>
                </a:lnTo>
                <a:lnTo>
                  <a:pt x="582568" y="1257389"/>
                </a:lnTo>
                <a:lnTo>
                  <a:pt x="536522" y="1252290"/>
                </a:lnTo>
                <a:lnTo>
                  <a:pt x="491535" y="1243940"/>
                </a:lnTo>
                <a:lnTo>
                  <a:pt x="447730" y="1232461"/>
                </a:lnTo>
                <a:lnTo>
                  <a:pt x="405227" y="1217974"/>
                </a:lnTo>
                <a:lnTo>
                  <a:pt x="364150" y="1200603"/>
                </a:lnTo>
                <a:lnTo>
                  <a:pt x="324619" y="1180467"/>
                </a:lnTo>
                <a:lnTo>
                  <a:pt x="286755" y="1157689"/>
                </a:lnTo>
                <a:lnTo>
                  <a:pt x="250682" y="1132391"/>
                </a:lnTo>
                <a:lnTo>
                  <a:pt x="216521" y="1104695"/>
                </a:lnTo>
                <a:lnTo>
                  <a:pt x="184392" y="1074721"/>
                </a:lnTo>
                <a:lnTo>
                  <a:pt x="154419" y="1042592"/>
                </a:lnTo>
                <a:lnTo>
                  <a:pt x="126723" y="1008430"/>
                </a:lnTo>
                <a:lnTo>
                  <a:pt x="101425" y="972356"/>
                </a:lnTo>
                <a:lnTo>
                  <a:pt x="78648" y="934493"/>
                </a:lnTo>
                <a:lnTo>
                  <a:pt x="58512" y="894960"/>
                </a:lnTo>
                <a:lnTo>
                  <a:pt x="41141" y="853882"/>
                </a:lnTo>
                <a:lnTo>
                  <a:pt x="26654" y="811378"/>
                </a:lnTo>
                <a:lnTo>
                  <a:pt x="15175" y="767572"/>
                </a:lnTo>
                <a:lnTo>
                  <a:pt x="6826" y="722584"/>
                </a:lnTo>
                <a:lnTo>
                  <a:pt x="1726" y="676537"/>
                </a:lnTo>
                <a:lnTo>
                  <a:pt x="0" y="6295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93547" y="4902190"/>
            <a:ext cx="836294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28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HiraginoSansGB-W6"/>
                <a:cs typeface="HiraginoSansGB-W6"/>
              </a:rPr>
              <a:t>项目预算 执行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65959" y="5038343"/>
            <a:ext cx="419099" cy="5105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3892" y="5250179"/>
            <a:ext cx="85331" cy="85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09214" y="5061132"/>
            <a:ext cx="334010" cy="425450"/>
          </a:xfrm>
          <a:custGeom>
            <a:avLst/>
            <a:gdLst/>
            <a:ahLst/>
            <a:cxnLst/>
            <a:rect l="l" t="t" r="r" b="b"/>
            <a:pathLst>
              <a:path w="334010" h="425450">
                <a:moveTo>
                  <a:pt x="166941" y="0"/>
                </a:moveTo>
                <a:lnTo>
                  <a:pt x="0" y="212470"/>
                </a:lnTo>
                <a:lnTo>
                  <a:pt x="166941" y="424941"/>
                </a:lnTo>
                <a:lnTo>
                  <a:pt x="166941" y="339953"/>
                </a:lnTo>
                <a:lnTo>
                  <a:pt x="333882" y="339953"/>
                </a:lnTo>
                <a:lnTo>
                  <a:pt x="333882" y="84988"/>
                </a:lnTo>
                <a:lnTo>
                  <a:pt x="166941" y="84988"/>
                </a:lnTo>
                <a:lnTo>
                  <a:pt x="166941" y="0"/>
                </a:lnTo>
                <a:close/>
              </a:path>
            </a:pathLst>
          </a:custGeom>
          <a:solidFill>
            <a:srgbClr val="57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0351" y="4602479"/>
            <a:ext cx="1383791" cy="1382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64042" y="4824984"/>
            <a:ext cx="179996" cy="349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0455" y="4824984"/>
            <a:ext cx="179793" cy="3488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6310" y="5372912"/>
            <a:ext cx="117728" cy="278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455" y="5373713"/>
            <a:ext cx="117551" cy="2772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2601" y="4644052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4">
                <a:moveTo>
                  <a:pt x="629551" y="0"/>
                </a:moveTo>
                <a:lnTo>
                  <a:pt x="582568" y="1726"/>
                </a:lnTo>
                <a:lnTo>
                  <a:pt x="536522" y="6825"/>
                </a:lnTo>
                <a:lnTo>
                  <a:pt x="491535" y="15175"/>
                </a:lnTo>
                <a:lnTo>
                  <a:pt x="447730" y="26653"/>
                </a:lnTo>
                <a:lnTo>
                  <a:pt x="405227" y="41139"/>
                </a:lnTo>
                <a:lnTo>
                  <a:pt x="364150" y="58510"/>
                </a:lnTo>
                <a:lnTo>
                  <a:pt x="324619" y="78645"/>
                </a:lnTo>
                <a:lnTo>
                  <a:pt x="286755" y="101422"/>
                </a:lnTo>
                <a:lnTo>
                  <a:pt x="250682" y="126719"/>
                </a:lnTo>
                <a:lnTo>
                  <a:pt x="216521" y="154415"/>
                </a:lnTo>
                <a:lnTo>
                  <a:pt x="184392" y="184388"/>
                </a:lnTo>
                <a:lnTo>
                  <a:pt x="154419" y="216515"/>
                </a:lnTo>
                <a:lnTo>
                  <a:pt x="126723" y="250677"/>
                </a:lnTo>
                <a:lnTo>
                  <a:pt x="101425" y="286750"/>
                </a:lnTo>
                <a:lnTo>
                  <a:pt x="78648" y="324613"/>
                </a:lnTo>
                <a:lnTo>
                  <a:pt x="58512" y="364144"/>
                </a:lnTo>
                <a:lnTo>
                  <a:pt x="41141" y="405222"/>
                </a:lnTo>
                <a:lnTo>
                  <a:pt x="26654" y="447725"/>
                </a:lnTo>
                <a:lnTo>
                  <a:pt x="15175" y="491531"/>
                </a:lnTo>
                <a:lnTo>
                  <a:pt x="6826" y="536519"/>
                </a:lnTo>
                <a:lnTo>
                  <a:pt x="1726" y="582566"/>
                </a:lnTo>
                <a:lnTo>
                  <a:pt x="0" y="629551"/>
                </a:lnTo>
                <a:lnTo>
                  <a:pt x="1726" y="676537"/>
                </a:lnTo>
                <a:lnTo>
                  <a:pt x="6826" y="722584"/>
                </a:lnTo>
                <a:lnTo>
                  <a:pt x="15175" y="767572"/>
                </a:lnTo>
                <a:lnTo>
                  <a:pt x="26654" y="811378"/>
                </a:lnTo>
                <a:lnTo>
                  <a:pt x="41141" y="853882"/>
                </a:lnTo>
                <a:lnTo>
                  <a:pt x="58512" y="894960"/>
                </a:lnTo>
                <a:lnTo>
                  <a:pt x="78648" y="934493"/>
                </a:lnTo>
                <a:lnTo>
                  <a:pt x="101425" y="972356"/>
                </a:lnTo>
                <a:lnTo>
                  <a:pt x="126723" y="1008430"/>
                </a:lnTo>
                <a:lnTo>
                  <a:pt x="154419" y="1042592"/>
                </a:lnTo>
                <a:lnTo>
                  <a:pt x="184392" y="1074721"/>
                </a:lnTo>
                <a:lnTo>
                  <a:pt x="216521" y="1104695"/>
                </a:lnTo>
                <a:lnTo>
                  <a:pt x="250682" y="1132391"/>
                </a:lnTo>
                <a:lnTo>
                  <a:pt x="286755" y="1157689"/>
                </a:lnTo>
                <a:lnTo>
                  <a:pt x="324619" y="1180467"/>
                </a:lnTo>
                <a:lnTo>
                  <a:pt x="364150" y="1200603"/>
                </a:lnTo>
                <a:lnTo>
                  <a:pt x="405227" y="1217974"/>
                </a:lnTo>
                <a:lnTo>
                  <a:pt x="447730" y="1232461"/>
                </a:lnTo>
                <a:lnTo>
                  <a:pt x="491535" y="1243940"/>
                </a:lnTo>
                <a:lnTo>
                  <a:pt x="536522" y="1252290"/>
                </a:lnTo>
                <a:lnTo>
                  <a:pt x="582568" y="1257389"/>
                </a:lnTo>
                <a:lnTo>
                  <a:pt x="629551" y="1259116"/>
                </a:lnTo>
                <a:lnTo>
                  <a:pt x="676537" y="1257389"/>
                </a:lnTo>
                <a:lnTo>
                  <a:pt x="722584" y="1252290"/>
                </a:lnTo>
                <a:lnTo>
                  <a:pt x="767572" y="1243940"/>
                </a:lnTo>
                <a:lnTo>
                  <a:pt x="811378" y="1232461"/>
                </a:lnTo>
                <a:lnTo>
                  <a:pt x="853882" y="1217974"/>
                </a:lnTo>
                <a:lnTo>
                  <a:pt x="894960" y="1200603"/>
                </a:lnTo>
                <a:lnTo>
                  <a:pt x="934493" y="1180467"/>
                </a:lnTo>
                <a:lnTo>
                  <a:pt x="972356" y="1157689"/>
                </a:lnTo>
                <a:lnTo>
                  <a:pt x="1008430" y="1132391"/>
                </a:lnTo>
                <a:lnTo>
                  <a:pt x="1042592" y="1104695"/>
                </a:lnTo>
                <a:lnTo>
                  <a:pt x="1074721" y="1074721"/>
                </a:lnTo>
                <a:lnTo>
                  <a:pt x="1104695" y="1042592"/>
                </a:lnTo>
                <a:lnTo>
                  <a:pt x="1132391" y="1008430"/>
                </a:lnTo>
                <a:lnTo>
                  <a:pt x="1157689" y="972356"/>
                </a:lnTo>
                <a:lnTo>
                  <a:pt x="1180467" y="934493"/>
                </a:lnTo>
                <a:lnTo>
                  <a:pt x="1200603" y="894960"/>
                </a:lnTo>
                <a:lnTo>
                  <a:pt x="1217974" y="853882"/>
                </a:lnTo>
                <a:lnTo>
                  <a:pt x="1232461" y="811378"/>
                </a:lnTo>
                <a:lnTo>
                  <a:pt x="1243940" y="767572"/>
                </a:lnTo>
                <a:lnTo>
                  <a:pt x="1252290" y="722584"/>
                </a:lnTo>
                <a:lnTo>
                  <a:pt x="1257389" y="676537"/>
                </a:lnTo>
                <a:lnTo>
                  <a:pt x="1259116" y="629551"/>
                </a:lnTo>
                <a:lnTo>
                  <a:pt x="1257389" y="582566"/>
                </a:lnTo>
                <a:lnTo>
                  <a:pt x="1252290" y="536519"/>
                </a:lnTo>
                <a:lnTo>
                  <a:pt x="1243940" y="491531"/>
                </a:lnTo>
                <a:lnTo>
                  <a:pt x="1232461" y="447725"/>
                </a:lnTo>
                <a:lnTo>
                  <a:pt x="1217974" y="405222"/>
                </a:lnTo>
                <a:lnTo>
                  <a:pt x="1200603" y="364144"/>
                </a:lnTo>
                <a:lnTo>
                  <a:pt x="1180467" y="324613"/>
                </a:lnTo>
                <a:lnTo>
                  <a:pt x="1157689" y="286750"/>
                </a:lnTo>
                <a:lnTo>
                  <a:pt x="1132391" y="250677"/>
                </a:lnTo>
                <a:lnTo>
                  <a:pt x="1104695" y="216515"/>
                </a:lnTo>
                <a:lnTo>
                  <a:pt x="1074721" y="184388"/>
                </a:lnTo>
                <a:lnTo>
                  <a:pt x="1042592" y="154415"/>
                </a:lnTo>
                <a:lnTo>
                  <a:pt x="1008430" y="126719"/>
                </a:lnTo>
                <a:lnTo>
                  <a:pt x="972356" y="101422"/>
                </a:lnTo>
                <a:lnTo>
                  <a:pt x="934493" y="78645"/>
                </a:lnTo>
                <a:lnTo>
                  <a:pt x="894960" y="58510"/>
                </a:lnTo>
                <a:lnTo>
                  <a:pt x="853882" y="41139"/>
                </a:lnTo>
                <a:lnTo>
                  <a:pt x="811378" y="26653"/>
                </a:lnTo>
                <a:lnTo>
                  <a:pt x="767572" y="15175"/>
                </a:lnTo>
                <a:lnTo>
                  <a:pt x="722584" y="6825"/>
                </a:lnTo>
                <a:lnTo>
                  <a:pt x="676537" y="1726"/>
                </a:lnTo>
                <a:lnTo>
                  <a:pt x="629551" y="0"/>
                </a:lnTo>
                <a:close/>
              </a:path>
            </a:pathLst>
          </a:custGeom>
          <a:solidFill>
            <a:srgbClr val="518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2601" y="4644052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4">
                <a:moveTo>
                  <a:pt x="0" y="629551"/>
                </a:moveTo>
                <a:lnTo>
                  <a:pt x="1726" y="582566"/>
                </a:lnTo>
                <a:lnTo>
                  <a:pt x="6826" y="536519"/>
                </a:lnTo>
                <a:lnTo>
                  <a:pt x="15175" y="491531"/>
                </a:lnTo>
                <a:lnTo>
                  <a:pt x="26654" y="447725"/>
                </a:lnTo>
                <a:lnTo>
                  <a:pt x="41141" y="405222"/>
                </a:lnTo>
                <a:lnTo>
                  <a:pt x="58512" y="364144"/>
                </a:lnTo>
                <a:lnTo>
                  <a:pt x="78648" y="324613"/>
                </a:lnTo>
                <a:lnTo>
                  <a:pt x="101425" y="286750"/>
                </a:lnTo>
                <a:lnTo>
                  <a:pt x="126723" y="250677"/>
                </a:lnTo>
                <a:lnTo>
                  <a:pt x="154419" y="216515"/>
                </a:lnTo>
                <a:lnTo>
                  <a:pt x="184392" y="184388"/>
                </a:lnTo>
                <a:lnTo>
                  <a:pt x="216521" y="154415"/>
                </a:lnTo>
                <a:lnTo>
                  <a:pt x="250682" y="126719"/>
                </a:lnTo>
                <a:lnTo>
                  <a:pt x="286755" y="101422"/>
                </a:lnTo>
                <a:lnTo>
                  <a:pt x="324619" y="78645"/>
                </a:lnTo>
                <a:lnTo>
                  <a:pt x="364150" y="58510"/>
                </a:lnTo>
                <a:lnTo>
                  <a:pt x="405227" y="41139"/>
                </a:lnTo>
                <a:lnTo>
                  <a:pt x="447730" y="26653"/>
                </a:lnTo>
                <a:lnTo>
                  <a:pt x="491535" y="15175"/>
                </a:lnTo>
                <a:lnTo>
                  <a:pt x="536522" y="6825"/>
                </a:lnTo>
                <a:lnTo>
                  <a:pt x="582568" y="1726"/>
                </a:lnTo>
                <a:lnTo>
                  <a:pt x="629551" y="0"/>
                </a:lnTo>
                <a:lnTo>
                  <a:pt x="676537" y="1726"/>
                </a:lnTo>
                <a:lnTo>
                  <a:pt x="722584" y="6825"/>
                </a:lnTo>
                <a:lnTo>
                  <a:pt x="767572" y="15175"/>
                </a:lnTo>
                <a:lnTo>
                  <a:pt x="811378" y="26653"/>
                </a:lnTo>
                <a:lnTo>
                  <a:pt x="853882" y="41139"/>
                </a:lnTo>
                <a:lnTo>
                  <a:pt x="894960" y="58510"/>
                </a:lnTo>
                <a:lnTo>
                  <a:pt x="934493" y="78645"/>
                </a:lnTo>
                <a:lnTo>
                  <a:pt x="972356" y="101422"/>
                </a:lnTo>
                <a:lnTo>
                  <a:pt x="1008430" y="126719"/>
                </a:lnTo>
                <a:lnTo>
                  <a:pt x="1042592" y="154415"/>
                </a:lnTo>
                <a:lnTo>
                  <a:pt x="1074721" y="184388"/>
                </a:lnTo>
                <a:lnTo>
                  <a:pt x="1104695" y="216515"/>
                </a:lnTo>
                <a:lnTo>
                  <a:pt x="1132391" y="250677"/>
                </a:lnTo>
                <a:lnTo>
                  <a:pt x="1157689" y="286750"/>
                </a:lnTo>
                <a:lnTo>
                  <a:pt x="1180467" y="324613"/>
                </a:lnTo>
                <a:lnTo>
                  <a:pt x="1200603" y="364144"/>
                </a:lnTo>
                <a:lnTo>
                  <a:pt x="1217974" y="405222"/>
                </a:lnTo>
                <a:lnTo>
                  <a:pt x="1232461" y="447725"/>
                </a:lnTo>
                <a:lnTo>
                  <a:pt x="1243940" y="491531"/>
                </a:lnTo>
                <a:lnTo>
                  <a:pt x="1252290" y="536519"/>
                </a:lnTo>
                <a:lnTo>
                  <a:pt x="1257389" y="582566"/>
                </a:lnTo>
                <a:lnTo>
                  <a:pt x="1259116" y="629551"/>
                </a:lnTo>
                <a:lnTo>
                  <a:pt x="1257389" y="676537"/>
                </a:lnTo>
                <a:lnTo>
                  <a:pt x="1252290" y="722584"/>
                </a:lnTo>
                <a:lnTo>
                  <a:pt x="1243940" y="767572"/>
                </a:lnTo>
                <a:lnTo>
                  <a:pt x="1232461" y="811378"/>
                </a:lnTo>
                <a:lnTo>
                  <a:pt x="1217974" y="853882"/>
                </a:lnTo>
                <a:lnTo>
                  <a:pt x="1200603" y="894960"/>
                </a:lnTo>
                <a:lnTo>
                  <a:pt x="1180467" y="934493"/>
                </a:lnTo>
                <a:lnTo>
                  <a:pt x="1157689" y="972356"/>
                </a:lnTo>
                <a:lnTo>
                  <a:pt x="1132391" y="1008430"/>
                </a:lnTo>
                <a:lnTo>
                  <a:pt x="1104695" y="1042592"/>
                </a:lnTo>
                <a:lnTo>
                  <a:pt x="1074721" y="1074721"/>
                </a:lnTo>
                <a:lnTo>
                  <a:pt x="1042592" y="1104695"/>
                </a:lnTo>
                <a:lnTo>
                  <a:pt x="1008430" y="1132391"/>
                </a:lnTo>
                <a:lnTo>
                  <a:pt x="972356" y="1157689"/>
                </a:lnTo>
                <a:lnTo>
                  <a:pt x="934493" y="1180467"/>
                </a:lnTo>
                <a:lnTo>
                  <a:pt x="894960" y="1200603"/>
                </a:lnTo>
                <a:lnTo>
                  <a:pt x="853882" y="1217974"/>
                </a:lnTo>
                <a:lnTo>
                  <a:pt x="811378" y="1232461"/>
                </a:lnTo>
                <a:lnTo>
                  <a:pt x="767572" y="1243940"/>
                </a:lnTo>
                <a:lnTo>
                  <a:pt x="722584" y="1252290"/>
                </a:lnTo>
                <a:lnTo>
                  <a:pt x="676537" y="1257389"/>
                </a:lnTo>
                <a:lnTo>
                  <a:pt x="629551" y="1259116"/>
                </a:lnTo>
                <a:lnTo>
                  <a:pt x="582568" y="1257389"/>
                </a:lnTo>
                <a:lnTo>
                  <a:pt x="536522" y="1252290"/>
                </a:lnTo>
                <a:lnTo>
                  <a:pt x="491535" y="1243940"/>
                </a:lnTo>
                <a:lnTo>
                  <a:pt x="447730" y="1232461"/>
                </a:lnTo>
                <a:lnTo>
                  <a:pt x="405227" y="1217974"/>
                </a:lnTo>
                <a:lnTo>
                  <a:pt x="364150" y="1200603"/>
                </a:lnTo>
                <a:lnTo>
                  <a:pt x="324619" y="1180467"/>
                </a:lnTo>
                <a:lnTo>
                  <a:pt x="286755" y="1157689"/>
                </a:lnTo>
                <a:lnTo>
                  <a:pt x="250682" y="1132391"/>
                </a:lnTo>
                <a:lnTo>
                  <a:pt x="216521" y="1104695"/>
                </a:lnTo>
                <a:lnTo>
                  <a:pt x="184392" y="1074721"/>
                </a:lnTo>
                <a:lnTo>
                  <a:pt x="154419" y="1042592"/>
                </a:lnTo>
                <a:lnTo>
                  <a:pt x="126723" y="1008430"/>
                </a:lnTo>
                <a:lnTo>
                  <a:pt x="101425" y="972356"/>
                </a:lnTo>
                <a:lnTo>
                  <a:pt x="78648" y="934493"/>
                </a:lnTo>
                <a:lnTo>
                  <a:pt x="58512" y="894960"/>
                </a:lnTo>
                <a:lnTo>
                  <a:pt x="41141" y="853882"/>
                </a:lnTo>
                <a:lnTo>
                  <a:pt x="26654" y="811378"/>
                </a:lnTo>
                <a:lnTo>
                  <a:pt x="15175" y="767572"/>
                </a:lnTo>
                <a:lnTo>
                  <a:pt x="6826" y="722584"/>
                </a:lnTo>
                <a:lnTo>
                  <a:pt x="1726" y="676537"/>
                </a:lnTo>
                <a:lnTo>
                  <a:pt x="0" y="6295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4454" y="4902190"/>
            <a:ext cx="836294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28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HiraginoSansGB-W6"/>
                <a:cs typeface="HiraginoSansGB-W6"/>
              </a:rPr>
              <a:t>项目预算 查询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8847" y="4203191"/>
            <a:ext cx="489203" cy="441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5255" y="4408932"/>
            <a:ext cx="85343" cy="85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117" y="4225494"/>
            <a:ext cx="404495" cy="357505"/>
          </a:xfrm>
          <a:custGeom>
            <a:avLst/>
            <a:gdLst/>
            <a:ahLst/>
            <a:cxnLst/>
            <a:rect l="l" t="t" r="r" b="b"/>
            <a:pathLst>
              <a:path w="404494" h="357504">
                <a:moveTo>
                  <a:pt x="348929" y="198170"/>
                </a:moveTo>
                <a:lnTo>
                  <a:pt x="80835" y="198170"/>
                </a:lnTo>
                <a:lnTo>
                  <a:pt x="132422" y="356946"/>
                </a:lnTo>
                <a:lnTo>
                  <a:pt x="374916" y="278155"/>
                </a:lnTo>
                <a:lnTo>
                  <a:pt x="348929" y="198170"/>
                </a:lnTo>
                <a:close/>
              </a:path>
              <a:path w="404494" h="357504">
                <a:moveTo>
                  <a:pt x="150495" y="0"/>
                </a:moveTo>
                <a:lnTo>
                  <a:pt x="0" y="224434"/>
                </a:lnTo>
                <a:lnTo>
                  <a:pt x="80835" y="198170"/>
                </a:lnTo>
                <a:lnTo>
                  <a:pt x="348929" y="198170"/>
                </a:lnTo>
                <a:lnTo>
                  <a:pt x="323329" y="119380"/>
                </a:lnTo>
                <a:lnTo>
                  <a:pt x="404152" y="93116"/>
                </a:lnTo>
                <a:lnTo>
                  <a:pt x="150495" y="0"/>
                </a:lnTo>
                <a:close/>
              </a:path>
            </a:pathLst>
          </a:custGeom>
          <a:solidFill>
            <a:srgbClr val="518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805683"/>
            <a:ext cx="1328927" cy="13822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0046" y="3028188"/>
            <a:ext cx="180301" cy="351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764" y="3028188"/>
            <a:ext cx="179997" cy="347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542" y="3574821"/>
            <a:ext cx="117805" cy="279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64" y="3578466"/>
            <a:ext cx="117411" cy="2757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39" y="2847417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4">
                <a:moveTo>
                  <a:pt x="629551" y="0"/>
                </a:moveTo>
                <a:lnTo>
                  <a:pt x="582568" y="1726"/>
                </a:lnTo>
                <a:lnTo>
                  <a:pt x="536522" y="6825"/>
                </a:lnTo>
                <a:lnTo>
                  <a:pt x="491535" y="15175"/>
                </a:lnTo>
                <a:lnTo>
                  <a:pt x="447730" y="26653"/>
                </a:lnTo>
                <a:lnTo>
                  <a:pt x="405227" y="41139"/>
                </a:lnTo>
                <a:lnTo>
                  <a:pt x="364150" y="58510"/>
                </a:lnTo>
                <a:lnTo>
                  <a:pt x="324619" y="78645"/>
                </a:lnTo>
                <a:lnTo>
                  <a:pt x="286755" y="101422"/>
                </a:lnTo>
                <a:lnTo>
                  <a:pt x="250682" y="126719"/>
                </a:lnTo>
                <a:lnTo>
                  <a:pt x="216521" y="154415"/>
                </a:lnTo>
                <a:lnTo>
                  <a:pt x="184392" y="184388"/>
                </a:lnTo>
                <a:lnTo>
                  <a:pt x="154419" y="216515"/>
                </a:lnTo>
                <a:lnTo>
                  <a:pt x="126723" y="250677"/>
                </a:lnTo>
                <a:lnTo>
                  <a:pt x="101425" y="286750"/>
                </a:lnTo>
                <a:lnTo>
                  <a:pt x="78648" y="324613"/>
                </a:lnTo>
                <a:lnTo>
                  <a:pt x="58512" y="364144"/>
                </a:lnTo>
                <a:lnTo>
                  <a:pt x="41141" y="405222"/>
                </a:lnTo>
                <a:lnTo>
                  <a:pt x="26654" y="447725"/>
                </a:lnTo>
                <a:lnTo>
                  <a:pt x="15175" y="491531"/>
                </a:lnTo>
                <a:lnTo>
                  <a:pt x="6826" y="536519"/>
                </a:lnTo>
                <a:lnTo>
                  <a:pt x="1726" y="582566"/>
                </a:lnTo>
                <a:lnTo>
                  <a:pt x="0" y="629551"/>
                </a:lnTo>
                <a:lnTo>
                  <a:pt x="1726" y="676537"/>
                </a:lnTo>
                <a:lnTo>
                  <a:pt x="6826" y="722584"/>
                </a:lnTo>
                <a:lnTo>
                  <a:pt x="15175" y="767572"/>
                </a:lnTo>
                <a:lnTo>
                  <a:pt x="26654" y="811378"/>
                </a:lnTo>
                <a:lnTo>
                  <a:pt x="41141" y="853882"/>
                </a:lnTo>
                <a:lnTo>
                  <a:pt x="58512" y="894960"/>
                </a:lnTo>
                <a:lnTo>
                  <a:pt x="78648" y="934493"/>
                </a:lnTo>
                <a:lnTo>
                  <a:pt x="101425" y="972356"/>
                </a:lnTo>
                <a:lnTo>
                  <a:pt x="126723" y="1008430"/>
                </a:lnTo>
                <a:lnTo>
                  <a:pt x="154419" y="1042592"/>
                </a:lnTo>
                <a:lnTo>
                  <a:pt x="184392" y="1074721"/>
                </a:lnTo>
                <a:lnTo>
                  <a:pt x="216521" y="1104695"/>
                </a:lnTo>
                <a:lnTo>
                  <a:pt x="250682" y="1132391"/>
                </a:lnTo>
                <a:lnTo>
                  <a:pt x="286755" y="1157689"/>
                </a:lnTo>
                <a:lnTo>
                  <a:pt x="324619" y="1180467"/>
                </a:lnTo>
                <a:lnTo>
                  <a:pt x="364150" y="1200603"/>
                </a:lnTo>
                <a:lnTo>
                  <a:pt x="405227" y="1217974"/>
                </a:lnTo>
                <a:lnTo>
                  <a:pt x="447730" y="1232461"/>
                </a:lnTo>
                <a:lnTo>
                  <a:pt x="491535" y="1243940"/>
                </a:lnTo>
                <a:lnTo>
                  <a:pt x="536522" y="1252290"/>
                </a:lnTo>
                <a:lnTo>
                  <a:pt x="582568" y="1257389"/>
                </a:lnTo>
                <a:lnTo>
                  <a:pt x="629551" y="1259116"/>
                </a:lnTo>
                <a:lnTo>
                  <a:pt x="676537" y="1257389"/>
                </a:lnTo>
                <a:lnTo>
                  <a:pt x="722584" y="1252290"/>
                </a:lnTo>
                <a:lnTo>
                  <a:pt x="767572" y="1243940"/>
                </a:lnTo>
                <a:lnTo>
                  <a:pt x="811378" y="1232461"/>
                </a:lnTo>
                <a:lnTo>
                  <a:pt x="853882" y="1217974"/>
                </a:lnTo>
                <a:lnTo>
                  <a:pt x="894960" y="1200603"/>
                </a:lnTo>
                <a:lnTo>
                  <a:pt x="934493" y="1180467"/>
                </a:lnTo>
                <a:lnTo>
                  <a:pt x="972356" y="1157689"/>
                </a:lnTo>
                <a:lnTo>
                  <a:pt x="1008430" y="1132391"/>
                </a:lnTo>
                <a:lnTo>
                  <a:pt x="1042592" y="1104695"/>
                </a:lnTo>
                <a:lnTo>
                  <a:pt x="1074721" y="1074721"/>
                </a:lnTo>
                <a:lnTo>
                  <a:pt x="1104695" y="1042592"/>
                </a:lnTo>
                <a:lnTo>
                  <a:pt x="1132391" y="1008430"/>
                </a:lnTo>
                <a:lnTo>
                  <a:pt x="1157689" y="972356"/>
                </a:lnTo>
                <a:lnTo>
                  <a:pt x="1180467" y="934493"/>
                </a:lnTo>
                <a:lnTo>
                  <a:pt x="1200603" y="894960"/>
                </a:lnTo>
                <a:lnTo>
                  <a:pt x="1217974" y="853882"/>
                </a:lnTo>
                <a:lnTo>
                  <a:pt x="1232461" y="811378"/>
                </a:lnTo>
                <a:lnTo>
                  <a:pt x="1243940" y="767572"/>
                </a:lnTo>
                <a:lnTo>
                  <a:pt x="1252290" y="722584"/>
                </a:lnTo>
                <a:lnTo>
                  <a:pt x="1257389" y="676537"/>
                </a:lnTo>
                <a:lnTo>
                  <a:pt x="1259116" y="629551"/>
                </a:lnTo>
                <a:lnTo>
                  <a:pt x="1257389" y="582566"/>
                </a:lnTo>
                <a:lnTo>
                  <a:pt x="1252290" y="536519"/>
                </a:lnTo>
                <a:lnTo>
                  <a:pt x="1243940" y="491531"/>
                </a:lnTo>
                <a:lnTo>
                  <a:pt x="1232461" y="447725"/>
                </a:lnTo>
                <a:lnTo>
                  <a:pt x="1217974" y="405222"/>
                </a:lnTo>
                <a:lnTo>
                  <a:pt x="1200603" y="364144"/>
                </a:lnTo>
                <a:lnTo>
                  <a:pt x="1180467" y="324613"/>
                </a:lnTo>
                <a:lnTo>
                  <a:pt x="1157689" y="286750"/>
                </a:lnTo>
                <a:lnTo>
                  <a:pt x="1132391" y="250677"/>
                </a:lnTo>
                <a:lnTo>
                  <a:pt x="1104695" y="216515"/>
                </a:lnTo>
                <a:lnTo>
                  <a:pt x="1074721" y="184388"/>
                </a:lnTo>
                <a:lnTo>
                  <a:pt x="1042592" y="154415"/>
                </a:lnTo>
                <a:lnTo>
                  <a:pt x="1008430" y="126719"/>
                </a:lnTo>
                <a:lnTo>
                  <a:pt x="972356" y="101422"/>
                </a:lnTo>
                <a:lnTo>
                  <a:pt x="934493" y="78645"/>
                </a:lnTo>
                <a:lnTo>
                  <a:pt x="894960" y="58510"/>
                </a:lnTo>
                <a:lnTo>
                  <a:pt x="853882" y="41139"/>
                </a:lnTo>
                <a:lnTo>
                  <a:pt x="811378" y="26653"/>
                </a:lnTo>
                <a:lnTo>
                  <a:pt x="767572" y="15175"/>
                </a:lnTo>
                <a:lnTo>
                  <a:pt x="722584" y="6825"/>
                </a:lnTo>
                <a:lnTo>
                  <a:pt x="676537" y="1726"/>
                </a:lnTo>
                <a:lnTo>
                  <a:pt x="629551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39" y="2847417"/>
            <a:ext cx="1259205" cy="1259205"/>
          </a:xfrm>
          <a:custGeom>
            <a:avLst/>
            <a:gdLst/>
            <a:ahLst/>
            <a:cxnLst/>
            <a:rect l="l" t="t" r="r" b="b"/>
            <a:pathLst>
              <a:path w="1259205" h="1259204">
                <a:moveTo>
                  <a:pt x="0" y="629551"/>
                </a:moveTo>
                <a:lnTo>
                  <a:pt x="1726" y="582566"/>
                </a:lnTo>
                <a:lnTo>
                  <a:pt x="6826" y="536519"/>
                </a:lnTo>
                <a:lnTo>
                  <a:pt x="15175" y="491531"/>
                </a:lnTo>
                <a:lnTo>
                  <a:pt x="26654" y="447725"/>
                </a:lnTo>
                <a:lnTo>
                  <a:pt x="41141" y="405222"/>
                </a:lnTo>
                <a:lnTo>
                  <a:pt x="58512" y="364144"/>
                </a:lnTo>
                <a:lnTo>
                  <a:pt x="78648" y="324613"/>
                </a:lnTo>
                <a:lnTo>
                  <a:pt x="101425" y="286750"/>
                </a:lnTo>
                <a:lnTo>
                  <a:pt x="126723" y="250677"/>
                </a:lnTo>
                <a:lnTo>
                  <a:pt x="154419" y="216515"/>
                </a:lnTo>
                <a:lnTo>
                  <a:pt x="184392" y="184388"/>
                </a:lnTo>
                <a:lnTo>
                  <a:pt x="216521" y="154415"/>
                </a:lnTo>
                <a:lnTo>
                  <a:pt x="250682" y="126719"/>
                </a:lnTo>
                <a:lnTo>
                  <a:pt x="286755" y="101422"/>
                </a:lnTo>
                <a:lnTo>
                  <a:pt x="324619" y="78645"/>
                </a:lnTo>
                <a:lnTo>
                  <a:pt x="364150" y="58510"/>
                </a:lnTo>
                <a:lnTo>
                  <a:pt x="405227" y="41139"/>
                </a:lnTo>
                <a:lnTo>
                  <a:pt x="447730" y="26653"/>
                </a:lnTo>
                <a:lnTo>
                  <a:pt x="491535" y="15175"/>
                </a:lnTo>
                <a:lnTo>
                  <a:pt x="536522" y="6825"/>
                </a:lnTo>
                <a:lnTo>
                  <a:pt x="582568" y="1726"/>
                </a:lnTo>
                <a:lnTo>
                  <a:pt x="629551" y="0"/>
                </a:lnTo>
                <a:lnTo>
                  <a:pt x="676537" y="1726"/>
                </a:lnTo>
                <a:lnTo>
                  <a:pt x="722584" y="6825"/>
                </a:lnTo>
                <a:lnTo>
                  <a:pt x="767572" y="15175"/>
                </a:lnTo>
                <a:lnTo>
                  <a:pt x="811378" y="26653"/>
                </a:lnTo>
                <a:lnTo>
                  <a:pt x="853882" y="41139"/>
                </a:lnTo>
                <a:lnTo>
                  <a:pt x="894960" y="58510"/>
                </a:lnTo>
                <a:lnTo>
                  <a:pt x="934493" y="78645"/>
                </a:lnTo>
                <a:lnTo>
                  <a:pt x="972356" y="101422"/>
                </a:lnTo>
                <a:lnTo>
                  <a:pt x="1008430" y="126719"/>
                </a:lnTo>
                <a:lnTo>
                  <a:pt x="1042592" y="154415"/>
                </a:lnTo>
                <a:lnTo>
                  <a:pt x="1074721" y="184388"/>
                </a:lnTo>
                <a:lnTo>
                  <a:pt x="1104695" y="216515"/>
                </a:lnTo>
                <a:lnTo>
                  <a:pt x="1132391" y="250677"/>
                </a:lnTo>
                <a:lnTo>
                  <a:pt x="1157689" y="286750"/>
                </a:lnTo>
                <a:lnTo>
                  <a:pt x="1180467" y="324613"/>
                </a:lnTo>
                <a:lnTo>
                  <a:pt x="1200603" y="364144"/>
                </a:lnTo>
                <a:lnTo>
                  <a:pt x="1217974" y="405222"/>
                </a:lnTo>
                <a:lnTo>
                  <a:pt x="1232461" y="447725"/>
                </a:lnTo>
                <a:lnTo>
                  <a:pt x="1243940" y="491531"/>
                </a:lnTo>
                <a:lnTo>
                  <a:pt x="1252290" y="536519"/>
                </a:lnTo>
                <a:lnTo>
                  <a:pt x="1257389" y="582566"/>
                </a:lnTo>
                <a:lnTo>
                  <a:pt x="1259116" y="629551"/>
                </a:lnTo>
                <a:lnTo>
                  <a:pt x="1257389" y="676537"/>
                </a:lnTo>
                <a:lnTo>
                  <a:pt x="1252290" y="722584"/>
                </a:lnTo>
                <a:lnTo>
                  <a:pt x="1243940" y="767572"/>
                </a:lnTo>
                <a:lnTo>
                  <a:pt x="1232461" y="811378"/>
                </a:lnTo>
                <a:lnTo>
                  <a:pt x="1217974" y="853882"/>
                </a:lnTo>
                <a:lnTo>
                  <a:pt x="1200603" y="894960"/>
                </a:lnTo>
                <a:lnTo>
                  <a:pt x="1180467" y="934493"/>
                </a:lnTo>
                <a:lnTo>
                  <a:pt x="1157689" y="972356"/>
                </a:lnTo>
                <a:lnTo>
                  <a:pt x="1132391" y="1008430"/>
                </a:lnTo>
                <a:lnTo>
                  <a:pt x="1104695" y="1042592"/>
                </a:lnTo>
                <a:lnTo>
                  <a:pt x="1074721" y="1074721"/>
                </a:lnTo>
                <a:lnTo>
                  <a:pt x="1042592" y="1104695"/>
                </a:lnTo>
                <a:lnTo>
                  <a:pt x="1008430" y="1132391"/>
                </a:lnTo>
                <a:lnTo>
                  <a:pt x="972356" y="1157689"/>
                </a:lnTo>
                <a:lnTo>
                  <a:pt x="934493" y="1180467"/>
                </a:lnTo>
                <a:lnTo>
                  <a:pt x="894960" y="1200603"/>
                </a:lnTo>
                <a:lnTo>
                  <a:pt x="853882" y="1217974"/>
                </a:lnTo>
                <a:lnTo>
                  <a:pt x="811378" y="1232461"/>
                </a:lnTo>
                <a:lnTo>
                  <a:pt x="767572" y="1243940"/>
                </a:lnTo>
                <a:lnTo>
                  <a:pt x="722584" y="1252290"/>
                </a:lnTo>
                <a:lnTo>
                  <a:pt x="676537" y="1257389"/>
                </a:lnTo>
                <a:lnTo>
                  <a:pt x="629551" y="1259116"/>
                </a:lnTo>
                <a:lnTo>
                  <a:pt x="582568" y="1257389"/>
                </a:lnTo>
                <a:lnTo>
                  <a:pt x="536522" y="1252290"/>
                </a:lnTo>
                <a:lnTo>
                  <a:pt x="491535" y="1243940"/>
                </a:lnTo>
                <a:lnTo>
                  <a:pt x="447730" y="1232461"/>
                </a:lnTo>
                <a:lnTo>
                  <a:pt x="405227" y="1217974"/>
                </a:lnTo>
                <a:lnTo>
                  <a:pt x="364150" y="1200603"/>
                </a:lnTo>
                <a:lnTo>
                  <a:pt x="324619" y="1180467"/>
                </a:lnTo>
                <a:lnTo>
                  <a:pt x="286755" y="1157689"/>
                </a:lnTo>
                <a:lnTo>
                  <a:pt x="250682" y="1132391"/>
                </a:lnTo>
                <a:lnTo>
                  <a:pt x="216521" y="1104695"/>
                </a:lnTo>
                <a:lnTo>
                  <a:pt x="184392" y="1074721"/>
                </a:lnTo>
                <a:lnTo>
                  <a:pt x="154419" y="1042592"/>
                </a:lnTo>
                <a:lnTo>
                  <a:pt x="126723" y="1008430"/>
                </a:lnTo>
                <a:lnTo>
                  <a:pt x="101425" y="972356"/>
                </a:lnTo>
                <a:lnTo>
                  <a:pt x="78648" y="934493"/>
                </a:lnTo>
                <a:lnTo>
                  <a:pt x="58512" y="894960"/>
                </a:lnTo>
                <a:lnTo>
                  <a:pt x="41141" y="853882"/>
                </a:lnTo>
                <a:lnTo>
                  <a:pt x="26654" y="811378"/>
                </a:lnTo>
                <a:lnTo>
                  <a:pt x="15175" y="767572"/>
                </a:lnTo>
                <a:lnTo>
                  <a:pt x="6826" y="722584"/>
                </a:lnTo>
                <a:lnTo>
                  <a:pt x="1726" y="676537"/>
                </a:lnTo>
                <a:lnTo>
                  <a:pt x="0" y="6295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20692" y="3105556"/>
            <a:ext cx="836294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288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HiraginoSansGB-W6"/>
                <a:cs typeface="HiraginoSansGB-W6"/>
              </a:rPr>
              <a:t>项目预算 分析</a:t>
            </a:r>
            <a:endParaRPr sz="1600">
              <a:latin typeface="HiraginoSansGB-W6"/>
              <a:cs typeface="HiraginoSansGB-W6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43000" y="2732531"/>
            <a:ext cx="429767" cy="4587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2163" y="2933712"/>
            <a:ext cx="85343" cy="85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84911" y="2755431"/>
            <a:ext cx="345440" cy="373380"/>
          </a:xfrm>
          <a:custGeom>
            <a:avLst/>
            <a:gdLst/>
            <a:ahLst/>
            <a:cxnLst/>
            <a:rect l="l" t="t" r="r" b="b"/>
            <a:pathLst>
              <a:path w="345440" h="373380">
                <a:moveTo>
                  <a:pt x="85102" y="0"/>
                </a:moveTo>
                <a:lnTo>
                  <a:pt x="135064" y="68757"/>
                </a:lnTo>
                <a:lnTo>
                  <a:pt x="0" y="166890"/>
                </a:lnTo>
                <a:lnTo>
                  <a:pt x="149872" y="373164"/>
                </a:lnTo>
                <a:lnTo>
                  <a:pt x="284924" y="275043"/>
                </a:lnTo>
                <a:lnTo>
                  <a:pt x="337476" y="275043"/>
                </a:lnTo>
                <a:lnTo>
                  <a:pt x="345059" y="73774"/>
                </a:lnTo>
                <a:lnTo>
                  <a:pt x="85102" y="0"/>
                </a:lnTo>
                <a:close/>
              </a:path>
              <a:path w="345440" h="373380">
                <a:moveTo>
                  <a:pt x="337476" y="275043"/>
                </a:moveTo>
                <a:lnTo>
                  <a:pt x="284924" y="275043"/>
                </a:lnTo>
                <a:lnTo>
                  <a:pt x="334886" y="343801"/>
                </a:lnTo>
                <a:lnTo>
                  <a:pt x="337476" y="275043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52899" y="3699179"/>
            <a:ext cx="4791100" cy="26409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" y="957596"/>
            <a:ext cx="8759588" cy="519807"/>
          </a:xfrm>
        </p:spPr>
        <p:txBody>
          <a:bodyPr/>
          <a:lstStyle/>
          <a:p>
            <a:r>
              <a:rPr lang="zh-CN" altLang="en-US" sz="2800" dirty="0" smtClean="0"/>
              <a:t>不走经费转拨流程，财务模块经费转拨单据无法报销！</a:t>
            </a:r>
            <a:endParaRPr lang="en-US" altLang="zh-CN" sz="28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9" y="1691316"/>
            <a:ext cx="8077200" cy="35577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95400" y="5638799"/>
            <a:ext cx="7181199" cy="738664"/>
            <a:chOff x="1279478" y="5791199"/>
            <a:chExt cx="7181199" cy="738664"/>
          </a:xfrm>
        </p:grpSpPr>
        <p:sp>
          <p:nvSpPr>
            <p:cNvPr id="7" name="文本占位符 2"/>
            <p:cNvSpPr txBox="1">
              <a:spLocks/>
            </p:cNvSpPr>
            <p:nvPr/>
          </p:nvSpPr>
          <p:spPr>
            <a:xfrm>
              <a:off x="3355277" y="5852755"/>
              <a:ext cx="5105400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>
                <a:defRPr sz="2400" b="1" i="0">
                  <a:solidFill>
                    <a:schemeClr val="tx1"/>
                  </a:solidFill>
                  <a:latin typeface="Heiti SC"/>
                  <a:ea typeface="+mn-ea"/>
                  <a:cs typeface="Heiti SC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kern="0" dirty="0" smtClean="0"/>
                <a:t>1.</a:t>
              </a:r>
              <a:r>
                <a:rPr lang="zh-CN" altLang="en-US" sz="2000" kern="0" dirty="0" smtClean="0"/>
                <a:t>对外合作单位有无维护</a:t>
              </a:r>
              <a:endParaRPr lang="en-US" altLang="zh-CN" sz="2000" kern="0" dirty="0" smtClean="0"/>
            </a:p>
            <a:p>
              <a:r>
                <a:rPr lang="en-US" altLang="zh-CN" sz="2000" kern="0" dirty="0" smtClean="0"/>
                <a:t>2.</a:t>
              </a:r>
              <a:r>
                <a:rPr lang="zh-CN" altLang="en-US" sz="2000" kern="0" dirty="0" smtClean="0"/>
                <a:t>是否在项目中进行了经费转拨流程操作</a:t>
              </a:r>
              <a:endParaRPr lang="en-US" altLang="zh-CN" sz="2000" kern="0" dirty="0" smtClean="0"/>
            </a:p>
          </p:txBody>
        </p:sp>
        <p:sp>
          <p:nvSpPr>
            <p:cNvPr id="8" name="文本占位符 2"/>
            <p:cNvSpPr txBox="1">
              <a:spLocks/>
            </p:cNvSpPr>
            <p:nvPr/>
          </p:nvSpPr>
          <p:spPr>
            <a:xfrm>
              <a:off x="1279478" y="5791199"/>
              <a:ext cx="1977788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>
                <a:defRPr sz="2400" b="1" i="0">
                  <a:solidFill>
                    <a:schemeClr val="tx1"/>
                  </a:solidFill>
                  <a:latin typeface="Heiti SC"/>
                  <a:ea typeface="+mn-ea"/>
                  <a:cs typeface="Heiti SC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kern="0" dirty="0" smtClean="0">
                  <a:solidFill>
                    <a:srgbClr val="FF0000"/>
                  </a:solidFill>
                </a:rPr>
                <a:t>对外经费无法转拨时请检查</a:t>
              </a:r>
              <a:endParaRPr lang="en-US" altLang="zh-CN" kern="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object 2"/>
          <p:cNvSpPr txBox="1">
            <a:spLocks/>
          </p:cNvSpPr>
          <p:nvPr/>
        </p:nvSpPr>
        <p:spPr>
          <a:xfrm>
            <a:off x="555052" y="303587"/>
            <a:ext cx="5388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新建业务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项目看板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经费转拨</a:t>
            </a:r>
          </a:p>
        </p:txBody>
      </p:sp>
    </p:spTree>
    <p:extLst>
      <p:ext uri="{BB962C8B-B14F-4D97-AF65-F5344CB8AC3E}">
        <p14:creationId xmlns:p14="http://schemas.microsoft.com/office/powerpoint/2010/main" val="12613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E3E3E"/>
                </a:solidFill>
              </a:rPr>
              <a:t>查询业务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71472" y="891473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5">
                <a:moveTo>
                  <a:pt x="7838808" y="0"/>
                </a:moveTo>
                <a:lnTo>
                  <a:pt x="162242" y="0"/>
                </a:lnTo>
                <a:lnTo>
                  <a:pt x="119113" y="5795"/>
                </a:lnTo>
                <a:lnTo>
                  <a:pt x="80358" y="22152"/>
                </a:lnTo>
                <a:lnTo>
                  <a:pt x="47521" y="47521"/>
                </a:lnTo>
                <a:lnTo>
                  <a:pt x="22152" y="80358"/>
                </a:lnTo>
                <a:lnTo>
                  <a:pt x="5795" y="119113"/>
                </a:lnTo>
                <a:lnTo>
                  <a:pt x="0" y="162242"/>
                </a:lnTo>
                <a:lnTo>
                  <a:pt x="0" y="811199"/>
                </a:lnTo>
                <a:lnTo>
                  <a:pt x="5795" y="854328"/>
                </a:lnTo>
                <a:lnTo>
                  <a:pt x="22152" y="893084"/>
                </a:lnTo>
                <a:lnTo>
                  <a:pt x="47521" y="925920"/>
                </a:lnTo>
                <a:lnTo>
                  <a:pt x="80358" y="951290"/>
                </a:lnTo>
                <a:lnTo>
                  <a:pt x="119113" y="967646"/>
                </a:lnTo>
                <a:lnTo>
                  <a:pt x="162242" y="973442"/>
                </a:lnTo>
                <a:lnTo>
                  <a:pt x="7838808" y="973442"/>
                </a:lnTo>
                <a:lnTo>
                  <a:pt x="7881941" y="967646"/>
                </a:lnTo>
                <a:lnTo>
                  <a:pt x="7920698" y="951290"/>
                </a:lnTo>
                <a:lnTo>
                  <a:pt x="7953533" y="925920"/>
                </a:lnTo>
                <a:lnTo>
                  <a:pt x="7978901" y="893084"/>
                </a:lnTo>
                <a:lnTo>
                  <a:pt x="7995255" y="854328"/>
                </a:lnTo>
                <a:lnTo>
                  <a:pt x="8001050" y="811199"/>
                </a:lnTo>
                <a:lnTo>
                  <a:pt x="8001050" y="162242"/>
                </a:lnTo>
                <a:lnTo>
                  <a:pt x="7995255" y="119113"/>
                </a:lnTo>
                <a:lnTo>
                  <a:pt x="7978901" y="80358"/>
                </a:lnTo>
                <a:lnTo>
                  <a:pt x="7953533" y="47521"/>
                </a:lnTo>
                <a:lnTo>
                  <a:pt x="7920698" y="22152"/>
                </a:lnTo>
                <a:lnTo>
                  <a:pt x="7881941" y="5795"/>
                </a:lnTo>
                <a:lnTo>
                  <a:pt x="783880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472" y="891473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5">
                <a:moveTo>
                  <a:pt x="0" y="162242"/>
                </a:moveTo>
                <a:lnTo>
                  <a:pt x="5795" y="119113"/>
                </a:lnTo>
                <a:lnTo>
                  <a:pt x="22152" y="80358"/>
                </a:lnTo>
                <a:lnTo>
                  <a:pt x="47521" y="47521"/>
                </a:lnTo>
                <a:lnTo>
                  <a:pt x="80358" y="22152"/>
                </a:lnTo>
                <a:lnTo>
                  <a:pt x="119113" y="5795"/>
                </a:lnTo>
                <a:lnTo>
                  <a:pt x="162242" y="0"/>
                </a:lnTo>
                <a:lnTo>
                  <a:pt x="7838808" y="0"/>
                </a:lnTo>
                <a:lnTo>
                  <a:pt x="7881941" y="5795"/>
                </a:lnTo>
                <a:lnTo>
                  <a:pt x="7920698" y="22152"/>
                </a:lnTo>
                <a:lnTo>
                  <a:pt x="7953533" y="47521"/>
                </a:lnTo>
                <a:lnTo>
                  <a:pt x="7978901" y="80358"/>
                </a:lnTo>
                <a:lnTo>
                  <a:pt x="7995255" y="119113"/>
                </a:lnTo>
                <a:lnTo>
                  <a:pt x="8001050" y="162242"/>
                </a:lnTo>
                <a:lnTo>
                  <a:pt x="8001050" y="811199"/>
                </a:lnTo>
                <a:lnTo>
                  <a:pt x="7995255" y="854328"/>
                </a:lnTo>
                <a:lnTo>
                  <a:pt x="7978901" y="893084"/>
                </a:lnTo>
                <a:lnTo>
                  <a:pt x="7953533" y="925920"/>
                </a:lnTo>
                <a:lnTo>
                  <a:pt x="7920698" y="951290"/>
                </a:lnTo>
                <a:lnTo>
                  <a:pt x="7881941" y="967646"/>
                </a:lnTo>
                <a:lnTo>
                  <a:pt x="7838808" y="973442"/>
                </a:lnTo>
                <a:lnTo>
                  <a:pt x="162242" y="973442"/>
                </a:lnTo>
                <a:lnTo>
                  <a:pt x="119113" y="967646"/>
                </a:lnTo>
                <a:lnTo>
                  <a:pt x="80358" y="951290"/>
                </a:lnTo>
                <a:lnTo>
                  <a:pt x="47521" y="925920"/>
                </a:lnTo>
                <a:lnTo>
                  <a:pt x="22152" y="893084"/>
                </a:lnTo>
                <a:lnTo>
                  <a:pt x="5795" y="854328"/>
                </a:lnTo>
                <a:lnTo>
                  <a:pt x="0" y="811199"/>
                </a:lnTo>
                <a:lnTo>
                  <a:pt x="0" y="16224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472" y="2726034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4">
                <a:moveTo>
                  <a:pt x="7838808" y="0"/>
                </a:moveTo>
                <a:lnTo>
                  <a:pt x="162242" y="0"/>
                </a:lnTo>
                <a:lnTo>
                  <a:pt x="119113" y="5795"/>
                </a:lnTo>
                <a:lnTo>
                  <a:pt x="80358" y="22152"/>
                </a:lnTo>
                <a:lnTo>
                  <a:pt x="47521" y="47521"/>
                </a:lnTo>
                <a:lnTo>
                  <a:pt x="22152" y="80358"/>
                </a:lnTo>
                <a:lnTo>
                  <a:pt x="5795" y="119113"/>
                </a:lnTo>
                <a:lnTo>
                  <a:pt x="0" y="162242"/>
                </a:lnTo>
                <a:lnTo>
                  <a:pt x="0" y="811199"/>
                </a:lnTo>
                <a:lnTo>
                  <a:pt x="5795" y="854328"/>
                </a:lnTo>
                <a:lnTo>
                  <a:pt x="22152" y="893084"/>
                </a:lnTo>
                <a:lnTo>
                  <a:pt x="47521" y="925920"/>
                </a:lnTo>
                <a:lnTo>
                  <a:pt x="80358" y="951290"/>
                </a:lnTo>
                <a:lnTo>
                  <a:pt x="119113" y="967646"/>
                </a:lnTo>
                <a:lnTo>
                  <a:pt x="162242" y="973442"/>
                </a:lnTo>
                <a:lnTo>
                  <a:pt x="7838808" y="973442"/>
                </a:lnTo>
                <a:lnTo>
                  <a:pt x="7881941" y="967646"/>
                </a:lnTo>
                <a:lnTo>
                  <a:pt x="7920698" y="951290"/>
                </a:lnTo>
                <a:lnTo>
                  <a:pt x="7953533" y="925920"/>
                </a:lnTo>
                <a:lnTo>
                  <a:pt x="7978901" y="893084"/>
                </a:lnTo>
                <a:lnTo>
                  <a:pt x="7995255" y="854328"/>
                </a:lnTo>
                <a:lnTo>
                  <a:pt x="8001050" y="811199"/>
                </a:lnTo>
                <a:lnTo>
                  <a:pt x="8001050" y="162242"/>
                </a:lnTo>
                <a:lnTo>
                  <a:pt x="7995255" y="119113"/>
                </a:lnTo>
                <a:lnTo>
                  <a:pt x="7978901" y="80358"/>
                </a:lnTo>
                <a:lnTo>
                  <a:pt x="7953533" y="47521"/>
                </a:lnTo>
                <a:lnTo>
                  <a:pt x="7920698" y="22152"/>
                </a:lnTo>
                <a:lnTo>
                  <a:pt x="7881941" y="5795"/>
                </a:lnTo>
                <a:lnTo>
                  <a:pt x="783880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472" y="2726034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4">
                <a:moveTo>
                  <a:pt x="0" y="162242"/>
                </a:moveTo>
                <a:lnTo>
                  <a:pt x="5795" y="119113"/>
                </a:lnTo>
                <a:lnTo>
                  <a:pt x="22152" y="80358"/>
                </a:lnTo>
                <a:lnTo>
                  <a:pt x="47521" y="47521"/>
                </a:lnTo>
                <a:lnTo>
                  <a:pt x="80358" y="22152"/>
                </a:lnTo>
                <a:lnTo>
                  <a:pt x="119113" y="5795"/>
                </a:lnTo>
                <a:lnTo>
                  <a:pt x="162242" y="0"/>
                </a:lnTo>
                <a:lnTo>
                  <a:pt x="7838808" y="0"/>
                </a:lnTo>
                <a:lnTo>
                  <a:pt x="7881941" y="5795"/>
                </a:lnTo>
                <a:lnTo>
                  <a:pt x="7920698" y="22152"/>
                </a:lnTo>
                <a:lnTo>
                  <a:pt x="7953533" y="47521"/>
                </a:lnTo>
                <a:lnTo>
                  <a:pt x="7978901" y="80358"/>
                </a:lnTo>
                <a:lnTo>
                  <a:pt x="7995255" y="119113"/>
                </a:lnTo>
                <a:lnTo>
                  <a:pt x="8001050" y="162242"/>
                </a:lnTo>
                <a:lnTo>
                  <a:pt x="8001050" y="811199"/>
                </a:lnTo>
                <a:lnTo>
                  <a:pt x="7995255" y="854328"/>
                </a:lnTo>
                <a:lnTo>
                  <a:pt x="7978901" y="893084"/>
                </a:lnTo>
                <a:lnTo>
                  <a:pt x="7953533" y="925920"/>
                </a:lnTo>
                <a:lnTo>
                  <a:pt x="7920698" y="951290"/>
                </a:lnTo>
                <a:lnTo>
                  <a:pt x="7881941" y="967646"/>
                </a:lnTo>
                <a:lnTo>
                  <a:pt x="7838808" y="973442"/>
                </a:lnTo>
                <a:lnTo>
                  <a:pt x="162242" y="973442"/>
                </a:lnTo>
                <a:lnTo>
                  <a:pt x="119113" y="967646"/>
                </a:lnTo>
                <a:lnTo>
                  <a:pt x="80358" y="951290"/>
                </a:lnTo>
                <a:lnTo>
                  <a:pt x="47521" y="925920"/>
                </a:lnTo>
                <a:lnTo>
                  <a:pt x="22152" y="893084"/>
                </a:lnTo>
                <a:lnTo>
                  <a:pt x="5795" y="854328"/>
                </a:lnTo>
                <a:lnTo>
                  <a:pt x="0" y="811199"/>
                </a:lnTo>
                <a:lnTo>
                  <a:pt x="0" y="16224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472" y="4560594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4">
                <a:moveTo>
                  <a:pt x="7838808" y="0"/>
                </a:moveTo>
                <a:lnTo>
                  <a:pt x="162242" y="0"/>
                </a:lnTo>
                <a:lnTo>
                  <a:pt x="119113" y="5795"/>
                </a:lnTo>
                <a:lnTo>
                  <a:pt x="80358" y="22152"/>
                </a:lnTo>
                <a:lnTo>
                  <a:pt x="47521" y="47521"/>
                </a:lnTo>
                <a:lnTo>
                  <a:pt x="22152" y="80358"/>
                </a:lnTo>
                <a:lnTo>
                  <a:pt x="5795" y="119113"/>
                </a:lnTo>
                <a:lnTo>
                  <a:pt x="0" y="162242"/>
                </a:lnTo>
                <a:lnTo>
                  <a:pt x="0" y="811199"/>
                </a:lnTo>
                <a:lnTo>
                  <a:pt x="5795" y="854328"/>
                </a:lnTo>
                <a:lnTo>
                  <a:pt x="22152" y="893084"/>
                </a:lnTo>
                <a:lnTo>
                  <a:pt x="47521" y="925920"/>
                </a:lnTo>
                <a:lnTo>
                  <a:pt x="80358" y="951290"/>
                </a:lnTo>
                <a:lnTo>
                  <a:pt x="119113" y="967646"/>
                </a:lnTo>
                <a:lnTo>
                  <a:pt x="162242" y="973442"/>
                </a:lnTo>
                <a:lnTo>
                  <a:pt x="7838808" y="973442"/>
                </a:lnTo>
                <a:lnTo>
                  <a:pt x="7881941" y="967646"/>
                </a:lnTo>
                <a:lnTo>
                  <a:pt x="7920698" y="951290"/>
                </a:lnTo>
                <a:lnTo>
                  <a:pt x="7953533" y="925920"/>
                </a:lnTo>
                <a:lnTo>
                  <a:pt x="7978901" y="893084"/>
                </a:lnTo>
                <a:lnTo>
                  <a:pt x="7995255" y="854328"/>
                </a:lnTo>
                <a:lnTo>
                  <a:pt x="8001050" y="811199"/>
                </a:lnTo>
                <a:lnTo>
                  <a:pt x="8001050" y="162242"/>
                </a:lnTo>
                <a:lnTo>
                  <a:pt x="7995255" y="119113"/>
                </a:lnTo>
                <a:lnTo>
                  <a:pt x="7978901" y="80358"/>
                </a:lnTo>
                <a:lnTo>
                  <a:pt x="7953533" y="47521"/>
                </a:lnTo>
                <a:lnTo>
                  <a:pt x="7920698" y="22152"/>
                </a:lnTo>
                <a:lnTo>
                  <a:pt x="7881941" y="5795"/>
                </a:lnTo>
                <a:lnTo>
                  <a:pt x="7838808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472" y="4560594"/>
            <a:ext cx="8001634" cy="973455"/>
          </a:xfrm>
          <a:custGeom>
            <a:avLst/>
            <a:gdLst/>
            <a:ahLst/>
            <a:cxnLst/>
            <a:rect l="l" t="t" r="r" b="b"/>
            <a:pathLst>
              <a:path w="8001634" h="973454">
                <a:moveTo>
                  <a:pt x="0" y="162242"/>
                </a:moveTo>
                <a:lnTo>
                  <a:pt x="5795" y="119113"/>
                </a:lnTo>
                <a:lnTo>
                  <a:pt x="22152" y="80358"/>
                </a:lnTo>
                <a:lnTo>
                  <a:pt x="47521" y="47521"/>
                </a:lnTo>
                <a:lnTo>
                  <a:pt x="80358" y="22152"/>
                </a:lnTo>
                <a:lnTo>
                  <a:pt x="119113" y="5795"/>
                </a:lnTo>
                <a:lnTo>
                  <a:pt x="162242" y="0"/>
                </a:lnTo>
                <a:lnTo>
                  <a:pt x="7838808" y="0"/>
                </a:lnTo>
                <a:lnTo>
                  <a:pt x="7881941" y="5795"/>
                </a:lnTo>
                <a:lnTo>
                  <a:pt x="7920698" y="22152"/>
                </a:lnTo>
                <a:lnTo>
                  <a:pt x="7953533" y="47521"/>
                </a:lnTo>
                <a:lnTo>
                  <a:pt x="7978901" y="80358"/>
                </a:lnTo>
                <a:lnTo>
                  <a:pt x="7995255" y="119113"/>
                </a:lnTo>
                <a:lnTo>
                  <a:pt x="8001050" y="162242"/>
                </a:lnTo>
                <a:lnTo>
                  <a:pt x="8001050" y="811199"/>
                </a:lnTo>
                <a:lnTo>
                  <a:pt x="7995255" y="854328"/>
                </a:lnTo>
                <a:lnTo>
                  <a:pt x="7978901" y="893084"/>
                </a:lnTo>
                <a:lnTo>
                  <a:pt x="7953533" y="925920"/>
                </a:lnTo>
                <a:lnTo>
                  <a:pt x="7920698" y="951290"/>
                </a:lnTo>
                <a:lnTo>
                  <a:pt x="7881941" y="967646"/>
                </a:lnTo>
                <a:lnTo>
                  <a:pt x="7838808" y="973442"/>
                </a:lnTo>
                <a:lnTo>
                  <a:pt x="162242" y="973442"/>
                </a:lnTo>
                <a:lnTo>
                  <a:pt x="119113" y="967646"/>
                </a:lnTo>
                <a:lnTo>
                  <a:pt x="80358" y="951290"/>
                </a:lnTo>
                <a:lnTo>
                  <a:pt x="47521" y="925920"/>
                </a:lnTo>
                <a:lnTo>
                  <a:pt x="22152" y="893084"/>
                </a:lnTo>
                <a:lnTo>
                  <a:pt x="5795" y="854328"/>
                </a:lnTo>
                <a:lnTo>
                  <a:pt x="0" y="811199"/>
                </a:lnTo>
                <a:lnTo>
                  <a:pt x="0" y="16224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2971" y="1136638"/>
            <a:ext cx="7725409" cy="485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Unicode MS"/>
                <a:cs typeface="Arial Unicode MS"/>
              </a:rPr>
              <a:t>核算账号经费查询</a:t>
            </a:r>
            <a:endParaRPr sz="2800" dirty="0">
              <a:latin typeface="Arial Unicode MS"/>
              <a:cs typeface="Arial Unicode MS"/>
            </a:endParaRPr>
          </a:p>
          <a:p>
            <a:pPr marL="340995" marR="5080" indent="-228600">
              <a:lnSpc>
                <a:spcPct val="128499"/>
              </a:lnSpc>
              <a:spcBef>
                <a:spcPts val="2050"/>
              </a:spcBef>
              <a:buChar char="•"/>
              <a:tabLst>
                <a:tab pos="341630" algn="l"/>
              </a:tabLst>
            </a:pPr>
            <a:r>
              <a:rPr sz="2000" b="1" dirty="0" err="1">
                <a:latin typeface="HiraginoSansGB-W6"/>
                <a:cs typeface="HiraginoSansGB-W6"/>
              </a:rPr>
              <a:t>查询该核算账号的经费情况，包括预算、到位资金、可用资金、</a:t>
            </a:r>
            <a:r>
              <a:rPr sz="2000" b="1" dirty="0" err="1" smtClean="0">
                <a:latin typeface="HiraginoSansGB-W6"/>
                <a:cs typeface="HiraginoSansGB-W6"/>
              </a:rPr>
              <a:t>预算结余</a:t>
            </a:r>
            <a:r>
              <a:rPr sz="2000" b="1" dirty="0" err="1">
                <a:latin typeface="HiraginoSansGB-W6"/>
                <a:cs typeface="HiraginoSansGB-W6"/>
              </a:rPr>
              <a:t>、执行金额、冻结金额等信息</a:t>
            </a:r>
            <a:endParaRPr sz="2000" b="1" dirty="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Unicode MS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Unicode MS"/>
                <a:cs typeface="Arial Unicode MS"/>
              </a:rPr>
              <a:t>核算账号收支明细表</a:t>
            </a:r>
            <a:endParaRPr sz="2800" dirty="0">
              <a:latin typeface="Arial Unicode MS"/>
              <a:cs typeface="Arial Unicode MS"/>
            </a:endParaRPr>
          </a:p>
          <a:p>
            <a:pPr marL="340995" marR="5080" indent="-228600">
              <a:lnSpc>
                <a:spcPct val="128499"/>
              </a:lnSpc>
              <a:spcBef>
                <a:spcPts val="2050"/>
              </a:spcBef>
              <a:buChar char="•"/>
              <a:tabLst>
                <a:tab pos="341630" algn="l"/>
              </a:tabLst>
            </a:pPr>
            <a:r>
              <a:rPr sz="2000" b="1" dirty="0" err="1">
                <a:latin typeface="HiraginoSansGB-W6"/>
                <a:cs typeface="HiraginoSansGB-W6"/>
              </a:rPr>
              <a:t>可以查询核算账号收入明细、支出明细、当前冻结明细，</a:t>
            </a:r>
            <a:r>
              <a:rPr sz="2000" b="1" dirty="0" err="1" smtClean="0">
                <a:latin typeface="HiraginoSansGB-W6"/>
                <a:cs typeface="HiraginoSansGB-W6"/>
              </a:rPr>
              <a:t>可以查看对应的单据号</a:t>
            </a:r>
            <a:r>
              <a:rPr sz="2000" b="1" dirty="0" err="1">
                <a:latin typeface="HiraginoSansGB-W6"/>
                <a:cs typeface="HiraginoSansGB-W6"/>
              </a:rPr>
              <a:t>，发生时间，金额，说明等</a:t>
            </a:r>
            <a:endParaRPr sz="2000" b="1" dirty="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Unicode MS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Unicode MS"/>
                <a:cs typeface="Arial Unicode MS"/>
              </a:rPr>
              <a:t>数据审核状态查询</a:t>
            </a:r>
            <a:endParaRPr sz="2800" dirty="0">
              <a:latin typeface="Arial Unicode MS"/>
              <a:cs typeface="Arial Unicode MS"/>
            </a:endParaRPr>
          </a:p>
          <a:p>
            <a:pPr marL="340995" indent="-228600">
              <a:lnSpc>
                <a:spcPct val="100000"/>
              </a:lnSpc>
              <a:spcBef>
                <a:spcPts val="2735"/>
              </a:spcBef>
              <a:buChar char="•"/>
              <a:tabLst>
                <a:tab pos="341630" algn="l"/>
              </a:tabLst>
            </a:pPr>
            <a:r>
              <a:rPr sz="2000" b="1" dirty="0">
                <a:latin typeface="HiraginoSansGB-W6"/>
                <a:cs typeface="HiraginoSansGB-W6"/>
              </a:rPr>
              <a:t>查询提交的各类申请的审核状态、审批人、审批流程等信息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35" y="949440"/>
            <a:ext cx="740796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HiraginoSansGB-W6"/>
                <a:cs typeface="HiraginoSansGB-W6"/>
              </a:rPr>
              <a:t>（1）</a:t>
            </a:r>
            <a:r>
              <a:rPr sz="2400" b="1" dirty="0">
                <a:latin typeface="HiraginoSansGB-W6"/>
                <a:cs typeface="HiraginoSansGB-W6"/>
              </a:rPr>
              <a:t>查询总的执行情况</a:t>
            </a:r>
            <a:endParaRPr sz="2400" dirty="0">
              <a:latin typeface="HiraginoSansGB-W6"/>
              <a:cs typeface="HiraginoSansGB-W6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HiraginoSansGB-W6"/>
                <a:cs typeface="HiraginoSansGB-W6"/>
              </a:rPr>
              <a:t>综合财务</a:t>
            </a:r>
            <a:r>
              <a:rPr sz="2400" b="1" spc="285" dirty="0">
                <a:latin typeface="HiraginoSansGB-W6"/>
                <a:cs typeface="HiraginoSansGB-W6"/>
              </a:rPr>
              <a:t>-&gt;</a:t>
            </a:r>
            <a:r>
              <a:rPr sz="2400" b="1" dirty="0">
                <a:latin typeface="HiraginoSansGB-W6"/>
                <a:cs typeface="HiraginoSansGB-W6"/>
              </a:rPr>
              <a:t>查询管理</a:t>
            </a:r>
            <a:r>
              <a:rPr sz="2400" b="1" spc="-165" dirty="0">
                <a:latin typeface="HiraginoSansGB-W6"/>
                <a:cs typeface="HiraginoSansGB-W6"/>
              </a:rPr>
              <a:t> </a:t>
            </a:r>
            <a:r>
              <a:rPr sz="2400" b="1" spc="285" dirty="0">
                <a:latin typeface="HiraginoSansGB-W6"/>
                <a:cs typeface="HiraginoSansGB-W6"/>
              </a:rPr>
              <a:t>-&gt;</a:t>
            </a:r>
            <a:r>
              <a:rPr sz="2400" b="1" dirty="0">
                <a:latin typeface="HiraginoSansGB-W6"/>
                <a:cs typeface="HiraginoSansGB-W6"/>
              </a:rPr>
              <a:t>核算账号预算执行查询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87" y="2000239"/>
            <a:ext cx="8443908" cy="320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E3E3E"/>
                </a:solidFill>
              </a:rPr>
              <a:t>查询业务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35" y="949440"/>
            <a:ext cx="63303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HiraginoSansGB-W6"/>
                <a:cs typeface="HiraginoSansGB-W6"/>
              </a:rPr>
              <a:t>（1）</a:t>
            </a:r>
            <a:r>
              <a:rPr sz="2400" b="1" dirty="0">
                <a:latin typeface="HiraginoSansGB-W6"/>
                <a:cs typeface="HiraginoSansGB-W6"/>
              </a:rPr>
              <a:t>查询总的执行情况</a:t>
            </a:r>
            <a:endParaRPr sz="2400" dirty="0">
              <a:latin typeface="HiraginoSansGB-W6"/>
              <a:cs typeface="HiraginoSansGB-W6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HiraginoSansGB-W6"/>
                <a:cs typeface="HiraginoSansGB-W6"/>
              </a:rPr>
              <a:t>综合财务</a:t>
            </a:r>
            <a:r>
              <a:rPr sz="2400" b="1" spc="285" dirty="0">
                <a:latin typeface="HiraginoSansGB-W6"/>
                <a:cs typeface="HiraginoSansGB-W6"/>
              </a:rPr>
              <a:t>-&gt;</a:t>
            </a:r>
            <a:r>
              <a:rPr sz="2400" b="1" dirty="0">
                <a:latin typeface="HiraginoSansGB-W6"/>
                <a:cs typeface="HiraginoSansGB-W6"/>
              </a:rPr>
              <a:t>查询管理</a:t>
            </a:r>
            <a:r>
              <a:rPr sz="2400" b="1" spc="-165" dirty="0">
                <a:latin typeface="HiraginoSansGB-W6"/>
                <a:cs typeface="HiraginoSansGB-W6"/>
              </a:rPr>
              <a:t> </a:t>
            </a:r>
            <a:r>
              <a:rPr sz="2400" b="1" spc="285" dirty="0">
                <a:latin typeface="HiraginoSansGB-W6"/>
                <a:cs typeface="HiraginoSansGB-W6"/>
              </a:rPr>
              <a:t>-&gt;</a:t>
            </a:r>
            <a:r>
              <a:rPr sz="2400" b="1" dirty="0">
                <a:latin typeface="HiraginoSansGB-W6"/>
                <a:cs typeface="HiraginoSansGB-W6"/>
              </a:rPr>
              <a:t>核算账号预算执行查询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03400"/>
            <a:ext cx="9016999" cy="505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E3E3E"/>
                </a:solidFill>
              </a:rPr>
              <a:t>查询业务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952546"/>
            <a:ext cx="3744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latin typeface="HiraginoSansGB-W6"/>
                <a:cs typeface="HiraginoSansGB-W6"/>
              </a:rPr>
              <a:t>（2）</a:t>
            </a:r>
            <a:r>
              <a:rPr sz="2000" b="1" dirty="0">
                <a:latin typeface="HiraginoSansGB-W6"/>
                <a:cs typeface="HiraginoSansGB-W6"/>
              </a:rPr>
              <a:t>也可在报表中查询</a:t>
            </a:r>
            <a:r>
              <a:rPr sz="2000" b="1" spc="-15" dirty="0">
                <a:latin typeface="HiraginoSansGB-W6"/>
                <a:cs typeface="HiraginoSansGB-W6"/>
              </a:rPr>
              <a:t>收</a:t>
            </a:r>
            <a:r>
              <a:rPr sz="2000" b="1" dirty="0">
                <a:latin typeface="HiraginoSansGB-W6"/>
                <a:cs typeface="HiraginoSansGB-W6"/>
              </a:rPr>
              <a:t>支明细</a:t>
            </a:r>
            <a:endParaRPr sz="200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14554"/>
            <a:ext cx="9040812" cy="4071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381000" y="1524039"/>
            <a:ext cx="8001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zh-CN" altLang="en-US" sz="2400" b="1" dirty="0" smtClean="0">
                <a:latin typeface="HiraginoSansGB-W6"/>
                <a:cs typeface="HiraginoSansGB-W6"/>
              </a:rPr>
              <a:t>路径：科研项目</a:t>
            </a:r>
            <a:r>
              <a:rPr sz="2400" b="1" spc="285" dirty="0" smtClean="0">
                <a:latin typeface="HiraginoSansGB-W6"/>
                <a:cs typeface="HiraginoSansGB-W6"/>
              </a:rPr>
              <a:t>-&gt;</a:t>
            </a:r>
            <a:r>
              <a:rPr lang="zh-CN" altLang="en-US" sz="2400" b="1" dirty="0" smtClean="0">
                <a:latin typeface="HiraginoSansGB-W6"/>
                <a:cs typeface="HiraginoSansGB-W6"/>
              </a:rPr>
              <a:t>综合统计</a:t>
            </a:r>
            <a:r>
              <a:rPr sz="2400" b="1" spc="285" dirty="0" smtClean="0">
                <a:latin typeface="HiraginoSansGB-W6"/>
                <a:cs typeface="HiraginoSansGB-W6"/>
              </a:rPr>
              <a:t>-&gt;</a:t>
            </a:r>
            <a:r>
              <a:rPr lang="zh-CN" altLang="en-US" sz="2400" b="1" spc="285" dirty="0" smtClean="0">
                <a:latin typeface="HiraginoSansGB-W6"/>
                <a:cs typeface="HiraginoSansGB-W6"/>
              </a:rPr>
              <a:t>报表查询</a:t>
            </a:r>
            <a:endParaRPr sz="2400" dirty="0">
              <a:latin typeface="HiraginoSansGB-W6"/>
              <a:cs typeface="HiraginoSansGB-W6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20162" y="205118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b="1" kern="0" dirty="0" smtClean="0">
                <a:solidFill>
                  <a:srgbClr val="3E3E3E"/>
                </a:solidFill>
              </a:rPr>
              <a:t>查询业务</a:t>
            </a:r>
            <a:endParaRPr lang="zh-CN" alt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29396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3181" y="3984244"/>
            <a:ext cx="234251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总体</a:t>
            </a:r>
            <a:r>
              <a:rPr sz="2800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7643" y="3984244"/>
            <a:ext cx="2325370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b="1" spc="-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常见问题</a:t>
            </a:r>
            <a:endParaRPr sz="2800" b="1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6479" y="1822069"/>
            <a:ext cx="2318573" cy="2162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7645" y="1822069"/>
            <a:ext cx="2325176" cy="2162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189" y="1822069"/>
            <a:ext cx="2340429" cy="2162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3416287" y="3984244"/>
            <a:ext cx="231876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 anchor="ctr" anchorCtr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操作</a:t>
            </a:r>
            <a:r>
              <a:rPr sz="2800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lang="en-US" sz="2800" spc="-5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20162" y="205118"/>
            <a:ext cx="17875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  <a:tabLst>
                <a:tab pos="497205" algn="l"/>
                <a:tab pos="982980" algn="l"/>
                <a:tab pos="146939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</p:spTree>
    <p:extLst>
      <p:ext uri="{BB962C8B-B14F-4D97-AF65-F5344CB8AC3E}">
        <p14:creationId xmlns:p14="http://schemas.microsoft.com/office/powerpoint/2010/main" val="39016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816" y="328492"/>
            <a:ext cx="42566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1.报销时选不到核算账号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85853"/>
            <a:ext cx="9144000" cy="1217295"/>
          </a:xfrm>
          <a:custGeom>
            <a:avLst/>
            <a:gdLst/>
            <a:ahLst/>
            <a:cxnLst/>
            <a:rect l="l" t="t" r="r" b="b"/>
            <a:pathLst>
              <a:path w="9144000" h="1217295">
                <a:moveTo>
                  <a:pt x="8941193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6"/>
                </a:lnTo>
                <a:lnTo>
                  <a:pt x="44552" y="75963"/>
                </a:lnTo>
                <a:lnTo>
                  <a:pt x="20612" y="113619"/>
                </a:lnTo>
                <a:lnTo>
                  <a:pt x="5355" y="156306"/>
                </a:lnTo>
                <a:lnTo>
                  <a:pt x="0" y="202806"/>
                </a:lnTo>
                <a:lnTo>
                  <a:pt x="0" y="1013993"/>
                </a:lnTo>
                <a:lnTo>
                  <a:pt x="5355" y="1060497"/>
                </a:lnTo>
                <a:lnTo>
                  <a:pt x="20612" y="1103185"/>
                </a:lnTo>
                <a:lnTo>
                  <a:pt x="44552" y="1140841"/>
                </a:lnTo>
                <a:lnTo>
                  <a:pt x="75958" y="1172247"/>
                </a:lnTo>
                <a:lnTo>
                  <a:pt x="113614" y="1196187"/>
                </a:lnTo>
                <a:lnTo>
                  <a:pt x="156302" y="1211443"/>
                </a:lnTo>
                <a:lnTo>
                  <a:pt x="202806" y="1216799"/>
                </a:lnTo>
                <a:lnTo>
                  <a:pt x="8941193" y="1216799"/>
                </a:lnTo>
                <a:lnTo>
                  <a:pt x="8987693" y="1211443"/>
                </a:lnTo>
                <a:lnTo>
                  <a:pt x="9030380" y="1196187"/>
                </a:lnTo>
                <a:lnTo>
                  <a:pt x="9068036" y="1172247"/>
                </a:lnTo>
                <a:lnTo>
                  <a:pt x="9099443" y="1140841"/>
                </a:lnTo>
                <a:lnTo>
                  <a:pt x="9123385" y="1103185"/>
                </a:lnTo>
                <a:lnTo>
                  <a:pt x="9138643" y="1060497"/>
                </a:lnTo>
                <a:lnTo>
                  <a:pt x="9144000" y="1013993"/>
                </a:lnTo>
                <a:lnTo>
                  <a:pt x="9144000" y="202806"/>
                </a:lnTo>
                <a:lnTo>
                  <a:pt x="9138643" y="156306"/>
                </a:lnTo>
                <a:lnTo>
                  <a:pt x="9123385" y="113619"/>
                </a:lnTo>
                <a:lnTo>
                  <a:pt x="9099443" y="75963"/>
                </a:lnTo>
                <a:lnTo>
                  <a:pt x="9068036" y="44556"/>
                </a:lnTo>
                <a:lnTo>
                  <a:pt x="9030380" y="20614"/>
                </a:lnTo>
                <a:lnTo>
                  <a:pt x="8987693" y="5356"/>
                </a:lnTo>
                <a:lnTo>
                  <a:pt x="894119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85853"/>
            <a:ext cx="9144000" cy="1217295"/>
          </a:xfrm>
          <a:custGeom>
            <a:avLst/>
            <a:gdLst/>
            <a:ahLst/>
            <a:cxnLst/>
            <a:rect l="l" t="t" r="r" b="b"/>
            <a:pathLst>
              <a:path w="9144000" h="1217295">
                <a:moveTo>
                  <a:pt x="0" y="202806"/>
                </a:moveTo>
                <a:lnTo>
                  <a:pt x="5355" y="156306"/>
                </a:lnTo>
                <a:lnTo>
                  <a:pt x="20612" y="113619"/>
                </a:lnTo>
                <a:lnTo>
                  <a:pt x="44552" y="75963"/>
                </a:lnTo>
                <a:lnTo>
                  <a:pt x="75958" y="44556"/>
                </a:lnTo>
                <a:lnTo>
                  <a:pt x="113614" y="20614"/>
                </a:lnTo>
                <a:lnTo>
                  <a:pt x="156302" y="5356"/>
                </a:lnTo>
                <a:lnTo>
                  <a:pt x="202806" y="0"/>
                </a:lnTo>
                <a:lnTo>
                  <a:pt x="8941193" y="0"/>
                </a:lnTo>
                <a:lnTo>
                  <a:pt x="8987693" y="5356"/>
                </a:lnTo>
                <a:lnTo>
                  <a:pt x="9030380" y="20614"/>
                </a:lnTo>
                <a:lnTo>
                  <a:pt x="9068036" y="44556"/>
                </a:lnTo>
                <a:lnTo>
                  <a:pt x="9099443" y="75963"/>
                </a:lnTo>
                <a:lnTo>
                  <a:pt x="9123385" y="113619"/>
                </a:lnTo>
                <a:lnTo>
                  <a:pt x="9138643" y="156306"/>
                </a:lnTo>
                <a:lnTo>
                  <a:pt x="9144000" y="202806"/>
                </a:lnTo>
                <a:lnTo>
                  <a:pt x="9144000" y="1013993"/>
                </a:lnTo>
                <a:lnTo>
                  <a:pt x="9138643" y="1060497"/>
                </a:lnTo>
                <a:lnTo>
                  <a:pt x="9123385" y="1103185"/>
                </a:lnTo>
                <a:lnTo>
                  <a:pt x="9099443" y="1140841"/>
                </a:lnTo>
                <a:lnTo>
                  <a:pt x="9068036" y="1172247"/>
                </a:lnTo>
                <a:lnTo>
                  <a:pt x="9030380" y="1196187"/>
                </a:lnTo>
                <a:lnTo>
                  <a:pt x="8987693" y="1211443"/>
                </a:lnTo>
                <a:lnTo>
                  <a:pt x="8941193" y="1216799"/>
                </a:lnTo>
                <a:lnTo>
                  <a:pt x="202806" y="1216799"/>
                </a:lnTo>
                <a:lnTo>
                  <a:pt x="156302" y="1211443"/>
                </a:lnTo>
                <a:lnTo>
                  <a:pt x="113614" y="1196187"/>
                </a:lnTo>
                <a:lnTo>
                  <a:pt x="75958" y="1172247"/>
                </a:lnTo>
                <a:lnTo>
                  <a:pt x="44552" y="1140841"/>
                </a:lnTo>
                <a:lnTo>
                  <a:pt x="20612" y="1103185"/>
                </a:lnTo>
                <a:lnTo>
                  <a:pt x="5355" y="1060497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339" y="1486046"/>
            <a:ext cx="5618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 Unicode MS"/>
                <a:cs typeface="Arial Unicode MS"/>
              </a:rPr>
              <a:t>报销时选不到核算账号</a:t>
            </a:r>
            <a:endParaRPr sz="440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621" y="2740872"/>
            <a:ext cx="8749665" cy="209929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43535" indent="-1720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1.当前用户不是核算账号成员；</a:t>
            </a:r>
          </a:p>
          <a:p>
            <a:pPr marL="343535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2.当前用户是核算账号成员，但没有报销权限；</a:t>
            </a:r>
          </a:p>
          <a:p>
            <a:pPr marL="343535" indent="-1720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3.当前用户的报销权限过期了；</a:t>
            </a:r>
          </a:p>
          <a:p>
            <a:pPr marL="343535" indent="-172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4.该核算账号处于停用或冻结状态 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41042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1.报销时选不到核算账号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910" y="940569"/>
            <a:ext cx="8061959" cy="16719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检查步骤：</a:t>
            </a:r>
            <a:endParaRPr sz="2000" dirty="0">
              <a:latin typeface="+mn-ea"/>
              <a:cs typeface="Arial Unicode MS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20" dirty="0">
                <a:solidFill>
                  <a:srgbClr val="3E3E3E"/>
                </a:solidFill>
                <a:latin typeface="+mn-ea"/>
                <a:cs typeface="Arial Unicode MS"/>
              </a:rPr>
              <a:t>（1）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进入菜单</a:t>
            </a:r>
            <a:r>
              <a:rPr sz="2000" spc="130" dirty="0">
                <a:solidFill>
                  <a:srgbClr val="3E3E3E"/>
                </a:solidFill>
                <a:latin typeface="+mn-ea"/>
                <a:cs typeface="Arial Unicode MS"/>
              </a:rPr>
              <a:t> </a:t>
            </a:r>
            <a:r>
              <a:rPr sz="2000" dirty="0" err="1" smtClean="0">
                <a:solidFill>
                  <a:srgbClr val="3E3E3E"/>
                </a:solidFill>
                <a:latin typeface="+mn-ea"/>
                <a:cs typeface="Arial Unicode MS"/>
              </a:rPr>
              <a:t>科研项目</a:t>
            </a:r>
            <a:r>
              <a:rPr sz="2000" spc="254" dirty="0" smtClean="0">
                <a:solidFill>
                  <a:srgbClr val="3E3E3E"/>
                </a:solidFill>
                <a:latin typeface="+mn-ea"/>
                <a:cs typeface="Arial Unicode MS"/>
              </a:rPr>
              <a:t>-&gt;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经费管理</a:t>
            </a:r>
            <a:r>
              <a:rPr sz="2000" spc="25" dirty="0">
                <a:solidFill>
                  <a:srgbClr val="3E3E3E"/>
                </a:solidFill>
                <a:latin typeface="+mn-ea"/>
                <a:cs typeface="Arial Unicode MS"/>
              </a:rPr>
              <a:t> </a:t>
            </a:r>
            <a:r>
              <a:rPr sz="2000" spc="254" dirty="0">
                <a:solidFill>
                  <a:srgbClr val="3E3E3E"/>
                </a:solidFill>
                <a:latin typeface="+mn-ea"/>
                <a:cs typeface="Arial Unicode MS"/>
              </a:rPr>
              <a:t>-&gt;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核算账号及预算编制</a:t>
            </a:r>
            <a:r>
              <a:rPr sz="2000" spc="-5" dirty="0">
                <a:solidFill>
                  <a:srgbClr val="3E3E3E"/>
                </a:solidFill>
                <a:latin typeface="+mn-ea"/>
                <a:cs typeface="Arial Unicode MS"/>
              </a:rPr>
              <a:t> 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按核算编号进行查询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，如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果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查不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到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该核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算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账号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，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说明当前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用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户不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是核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算账号成员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请联系该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核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算账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号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的负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责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人或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有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管理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权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限的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课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题秘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书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进行人员授权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。</a:t>
            </a:r>
            <a:endParaRPr sz="2000" dirty="0">
              <a:latin typeface="+mn-ea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550" y="3214687"/>
            <a:ext cx="9061450" cy="286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41804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1.报销时选不到核算账号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910" y="940569"/>
            <a:ext cx="7960995" cy="1062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检查步骤：</a:t>
            </a:r>
            <a:endParaRPr sz="2000" dirty="0">
              <a:latin typeface="+mn-ea"/>
              <a:cs typeface="Arial Unicode MS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3E3E3E"/>
                </a:solidFill>
                <a:latin typeface="+mn-ea"/>
                <a:cs typeface="Arial Unicode MS"/>
              </a:rPr>
              <a:t>（2）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如果能查到该核算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账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号，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就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查看</a:t>
            </a:r>
            <a:r>
              <a:rPr sz="2000" spc="-15" dirty="0" smtClean="0">
                <a:solidFill>
                  <a:srgbClr val="3E3E3E"/>
                </a:solidFill>
                <a:latin typeface="+mn-ea"/>
                <a:cs typeface="Arial Unicode MS"/>
              </a:rPr>
              <a:t>一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下</a:t>
            </a:r>
            <a:r>
              <a:rPr lang="zh-CN" altLang="en-US" sz="2000" dirty="0" smtClean="0">
                <a:solidFill>
                  <a:srgbClr val="3E3E3E"/>
                </a:solidFill>
                <a:latin typeface="+mn-ea"/>
                <a:cs typeface="Arial Unicode MS"/>
              </a:rPr>
              <a:t>它</a:t>
            </a:r>
            <a:r>
              <a:rPr sz="2000" spc="-15" dirty="0" err="1" smtClean="0">
                <a:solidFill>
                  <a:srgbClr val="3E3E3E"/>
                </a:solidFill>
                <a:latin typeface="+mn-ea"/>
                <a:cs typeface="Arial Unicode MS"/>
              </a:rPr>
              <a:t>的</a:t>
            </a:r>
            <a:r>
              <a:rPr sz="2000" dirty="0" err="1" smtClean="0">
                <a:solidFill>
                  <a:srgbClr val="3E3E3E"/>
                </a:solidFill>
                <a:latin typeface="+mn-ea"/>
                <a:cs typeface="Arial Unicode MS"/>
              </a:rPr>
              <a:t>状态</a:t>
            </a:r>
            <a:r>
              <a:rPr sz="2000" dirty="0" smtClean="0">
                <a:solidFill>
                  <a:srgbClr val="3E3E3E"/>
                </a:solidFill>
                <a:latin typeface="+mn-ea"/>
                <a:cs typeface="Arial Unicode MS"/>
              </a:rPr>
              <a:t> 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，如果是</a:t>
            </a:r>
            <a:r>
              <a:rPr sz="2000" dirty="0">
                <a:solidFill>
                  <a:srgbClr val="FF0000"/>
                </a:solidFill>
                <a:latin typeface="+mn-ea"/>
                <a:cs typeface="Arial Unicode MS"/>
              </a:rPr>
              <a:t>停用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或 </a:t>
            </a:r>
            <a:r>
              <a:rPr sz="2000" dirty="0">
                <a:solidFill>
                  <a:srgbClr val="FF0000"/>
                </a:solidFill>
                <a:latin typeface="+mn-ea"/>
                <a:cs typeface="Arial Unicode MS"/>
              </a:rPr>
              <a:t>冻结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，就暂时无法使用。</a:t>
            </a:r>
            <a:endParaRPr sz="2000" dirty="0">
              <a:latin typeface="+mn-ea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910" y="5634489"/>
            <a:ext cx="799338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3E3E3E"/>
                </a:solidFill>
                <a:latin typeface="+mn-ea"/>
                <a:cs typeface="Arial Unicode MS"/>
              </a:rPr>
              <a:t>停用：需要申请变更，</a:t>
            </a:r>
            <a:r>
              <a:rPr sz="2000" spc="-15" dirty="0" err="1" smtClean="0">
                <a:solidFill>
                  <a:srgbClr val="3E3E3E"/>
                </a:solidFill>
                <a:latin typeface="+mn-ea"/>
                <a:cs typeface="Arial Unicode MS"/>
              </a:rPr>
              <a:t>将</a:t>
            </a:r>
            <a:r>
              <a:rPr sz="2000" dirty="0" err="1" smtClean="0">
                <a:solidFill>
                  <a:srgbClr val="3E3E3E"/>
                </a:solidFill>
                <a:latin typeface="+mn-ea"/>
                <a:cs typeface="Arial Unicode MS"/>
              </a:rPr>
              <a:t>状态</a:t>
            </a:r>
            <a:r>
              <a:rPr sz="2000" spc="-15" dirty="0" err="1" smtClean="0">
                <a:solidFill>
                  <a:srgbClr val="3E3E3E"/>
                </a:solidFill>
                <a:latin typeface="+mn-ea"/>
                <a:cs typeface="Arial Unicode MS"/>
              </a:rPr>
              <a:t>变</a:t>
            </a:r>
            <a:r>
              <a:rPr sz="2000" dirty="0" err="1" smtClean="0">
                <a:solidFill>
                  <a:srgbClr val="3E3E3E"/>
                </a:solidFill>
                <a:latin typeface="+mn-ea"/>
                <a:cs typeface="Arial Unicode MS"/>
              </a:rPr>
              <a:t>更为启用</a:t>
            </a:r>
            <a:endParaRPr sz="2000" dirty="0">
              <a:latin typeface="+mn-ea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冻结：说明该核算账号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在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变更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中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，只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等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变更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审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核通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过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后，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才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能使</a:t>
            </a:r>
            <a:r>
              <a:rPr sz="2000" spc="-15" dirty="0">
                <a:solidFill>
                  <a:srgbClr val="3E3E3E"/>
                </a:solidFill>
                <a:latin typeface="+mn-ea"/>
                <a:cs typeface="Arial Unicode MS"/>
              </a:rPr>
              <a:t>用</a:t>
            </a:r>
            <a:r>
              <a:rPr sz="2000" dirty="0">
                <a:solidFill>
                  <a:srgbClr val="3E3E3E"/>
                </a:solidFill>
                <a:latin typeface="+mn-ea"/>
                <a:cs typeface="Arial Unicode MS"/>
              </a:rPr>
              <a:t>；</a:t>
            </a:r>
            <a:endParaRPr sz="2000" dirty="0">
              <a:latin typeface="+mn-ea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071678"/>
            <a:ext cx="9029699" cy="3529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910" y="275492"/>
            <a:ext cx="3880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1.报销时选不到核算账号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910" y="940569"/>
            <a:ext cx="738060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检查步骤：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solidFill>
                  <a:srgbClr val="3E3E3E"/>
                </a:solidFill>
                <a:latin typeface="Arial Unicode MS"/>
                <a:cs typeface="Arial Unicode MS"/>
              </a:rPr>
              <a:t>（3）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如果状态是启用，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请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点击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核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算账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号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查询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核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算账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成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员信</a:t>
            </a:r>
            <a:r>
              <a:rPr sz="2000" spc="-15" dirty="0">
                <a:solidFill>
                  <a:srgbClr val="3E3E3E"/>
                </a:solidFill>
                <a:latin typeface="Arial Unicode MS"/>
                <a:cs typeface="Arial Unicode MS"/>
              </a:rPr>
              <a:t>息</a:t>
            </a:r>
            <a:r>
              <a:rPr sz="2000" dirty="0">
                <a:solidFill>
                  <a:srgbClr val="3E3E3E"/>
                </a:solidFill>
                <a:latin typeface="Arial Unicode MS"/>
                <a:cs typeface="Arial Unicode MS"/>
              </a:rPr>
              <a:t>。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471" y="1785925"/>
            <a:ext cx="8901111" cy="115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2588" y="2974848"/>
            <a:ext cx="615695" cy="600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0500" y="3000375"/>
            <a:ext cx="500062" cy="500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0496" y="300036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0" y="250037"/>
                </a:moveTo>
                <a:lnTo>
                  <a:pt x="125018" y="250037"/>
                </a:lnTo>
                <a:lnTo>
                  <a:pt x="125018" y="0"/>
                </a:lnTo>
                <a:lnTo>
                  <a:pt x="375043" y="0"/>
                </a:lnTo>
                <a:lnTo>
                  <a:pt x="375043" y="250037"/>
                </a:lnTo>
                <a:lnTo>
                  <a:pt x="500062" y="250037"/>
                </a:lnTo>
                <a:lnTo>
                  <a:pt x="250037" y="500075"/>
                </a:lnTo>
                <a:lnTo>
                  <a:pt x="0" y="250037"/>
                </a:lnTo>
                <a:close/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287" y="3505200"/>
            <a:ext cx="8794744" cy="1409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882" y="5029200"/>
            <a:ext cx="8909050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10" dirty="0" err="1">
                <a:latin typeface="+mn-ea"/>
                <a:cs typeface="Heiti SC"/>
              </a:rPr>
              <a:t>确认自己在人员列表中，并启用了</a:t>
            </a:r>
            <a:r>
              <a:rPr sz="2400" b="1" spc="10" dirty="0" err="1">
                <a:solidFill>
                  <a:srgbClr val="FF0000"/>
                </a:solidFill>
                <a:latin typeface="+mn-ea"/>
                <a:cs typeface="Heiti SC"/>
              </a:rPr>
              <a:t>经费使用权限</a:t>
            </a:r>
            <a:r>
              <a:rPr sz="2400" b="1" spc="10" dirty="0" err="1" smtClean="0">
                <a:latin typeface="+mn-ea"/>
                <a:cs typeface="Heiti SC"/>
              </a:rPr>
              <a:t>，如果不满足上述条件</a:t>
            </a:r>
            <a:r>
              <a:rPr sz="2400" b="1" spc="10" dirty="0" err="1">
                <a:latin typeface="+mn-ea"/>
                <a:cs typeface="Heiti SC"/>
              </a:rPr>
              <a:t>，请联系有</a:t>
            </a:r>
            <a:r>
              <a:rPr sz="2400" b="1" spc="10" dirty="0" err="1">
                <a:solidFill>
                  <a:srgbClr val="FF0000"/>
                </a:solidFill>
                <a:latin typeface="+mn-ea"/>
                <a:cs typeface="Heiti SC"/>
              </a:rPr>
              <a:t>核算账号管理权限</a:t>
            </a:r>
            <a:r>
              <a:rPr sz="2400" b="1" spc="10" dirty="0" err="1">
                <a:latin typeface="+mn-ea"/>
                <a:cs typeface="Heiti SC"/>
              </a:rPr>
              <a:t>的用户进行授权</a:t>
            </a:r>
            <a:endParaRPr sz="2400" dirty="0">
              <a:latin typeface="+mn-ea"/>
              <a:cs typeface="Heiti S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10" dirty="0" err="1" smtClean="0">
                <a:latin typeface="Heiti SC"/>
                <a:cs typeface="Heiti SC"/>
              </a:rPr>
              <a:t>注：核算账号的日期，不影响核算账号的使用</a:t>
            </a:r>
            <a:endParaRPr sz="2400" dirty="0">
              <a:latin typeface="Heiti SC"/>
              <a:cs typeface="Heiti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3181" y="3984244"/>
            <a:ext cx="234251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总体</a:t>
            </a:r>
            <a:r>
              <a:rPr sz="2800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7643" y="3984244"/>
            <a:ext cx="2325370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spc="-5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常见问题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6479" y="1822069"/>
            <a:ext cx="2318573" cy="2162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7645" y="1822069"/>
            <a:ext cx="2325176" cy="2162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189" y="1822069"/>
            <a:ext cx="2340429" cy="2162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3416287" y="3984244"/>
            <a:ext cx="2318765" cy="636072"/>
          </a:xfrm>
          <a:prstGeom prst="rect">
            <a:avLst/>
          </a:prstGeom>
          <a:solidFill>
            <a:srgbClr val="215968"/>
          </a:solidFill>
        </p:spPr>
        <p:txBody>
          <a:bodyPr vert="horz" wrap="square" lIns="0" tIns="203200" rIns="0" bIns="0" rtlCol="0" anchor="ctr" anchorCtr="0">
            <a:spAutoFit/>
          </a:bodyPr>
          <a:lstStyle/>
          <a:p>
            <a:pPr marL="460375">
              <a:lnSpc>
                <a:spcPct val="100000"/>
              </a:lnSpc>
              <a:spcBef>
                <a:spcPts val="1600"/>
              </a:spcBef>
            </a:pPr>
            <a:r>
              <a:rPr lang="zh-CN" altLang="en-US" sz="2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操作</a:t>
            </a:r>
            <a:r>
              <a:rPr sz="2800" b="1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介绍</a:t>
            </a:r>
            <a:endParaRPr lang="en-US" sz="2800" b="1" spc="-5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20162" y="205118"/>
            <a:ext cx="17875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HiraginoSansGB-W6"/>
                <a:ea typeface="+mj-ea"/>
                <a:cs typeface="HiraginoSansGB-W6"/>
              </a:defRPr>
            </a:lvl1pPr>
          </a:lstStyle>
          <a:p>
            <a:pPr marL="12700">
              <a:spcBef>
                <a:spcPts val="100"/>
              </a:spcBef>
              <a:tabLst>
                <a:tab pos="497205" algn="l"/>
                <a:tab pos="982980" algn="l"/>
                <a:tab pos="146939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</p:spTree>
    <p:extLst>
      <p:ext uri="{BB962C8B-B14F-4D97-AF65-F5344CB8AC3E}">
        <p14:creationId xmlns:p14="http://schemas.microsoft.com/office/powerpoint/2010/main" val="22002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162" y="205118"/>
            <a:ext cx="44090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2.申报无法提交的主要原因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85853"/>
            <a:ext cx="9144000" cy="1217295"/>
          </a:xfrm>
          <a:custGeom>
            <a:avLst/>
            <a:gdLst/>
            <a:ahLst/>
            <a:cxnLst/>
            <a:rect l="l" t="t" r="r" b="b"/>
            <a:pathLst>
              <a:path w="9144000" h="1217295">
                <a:moveTo>
                  <a:pt x="8941193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6"/>
                </a:lnTo>
                <a:lnTo>
                  <a:pt x="44552" y="75963"/>
                </a:lnTo>
                <a:lnTo>
                  <a:pt x="20612" y="113619"/>
                </a:lnTo>
                <a:lnTo>
                  <a:pt x="5355" y="156306"/>
                </a:lnTo>
                <a:lnTo>
                  <a:pt x="0" y="202806"/>
                </a:lnTo>
                <a:lnTo>
                  <a:pt x="0" y="1013993"/>
                </a:lnTo>
                <a:lnTo>
                  <a:pt x="5355" y="1060497"/>
                </a:lnTo>
                <a:lnTo>
                  <a:pt x="20612" y="1103185"/>
                </a:lnTo>
                <a:lnTo>
                  <a:pt x="44552" y="1140841"/>
                </a:lnTo>
                <a:lnTo>
                  <a:pt x="75958" y="1172247"/>
                </a:lnTo>
                <a:lnTo>
                  <a:pt x="113614" y="1196187"/>
                </a:lnTo>
                <a:lnTo>
                  <a:pt x="156302" y="1211443"/>
                </a:lnTo>
                <a:lnTo>
                  <a:pt x="202806" y="1216799"/>
                </a:lnTo>
                <a:lnTo>
                  <a:pt x="8941193" y="1216799"/>
                </a:lnTo>
                <a:lnTo>
                  <a:pt x="8987693" y="1211443"/>
                </a:lnTo>
                <a:lnTo>
                  <a:pt x="9030380" y="1196187"/>
                </a:lnTo>
                <a:lnTo>
                  <a:pt x="9068036" y="1172247"/>
                </a:lnTo>
                <a:lnTo>
                  <a:pt x="9099443" y="1140841"/>
                </a:lnTo>
                <a:lnTo>
                  <a:pt x="9123385" y="1103185"/>
                </a:lnTo>
                <a:lnTo>
                  <a:pt x="9138643" y="1060497"/>
                </a:lnTo>
                <a:lnTo>
                  <a:pt x="9144000" y="1013993"/>
                </a:lnTo>
                <a:lnTo>
                  <a:pt x="9144000" y="202806"/>
                </a:lnTo>
                <a:lnTo>
                  <a:pt x="9138643" y="156306"/>
                </a:lnTo>
                <a:lnTo>
                  <a:pt x="9123385" y="113619"/>
                </a:lnTo>
                <a:lnTo>
                  <a:pt x="9099443" y="75963"/>
                </a:lnTo>
                <a:lnTo>
                  <a:pt x="9068036" y="44556"/>
                </a:lnTo>
                <a:lnTo>
                  <a:pt x="9030380" y="20614"/>
                </a:lnTo>
                <a:lnTo>
                  <a:pt x="8987693" y="5356"/>
                </a:lnTo>
                <a:lnTo>
                  <a:pt x="894119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85853"/>
            <a:ext cx="9144000" cy="1217295"/>
          </a:xfrm>
          <a:custGeom>
            <a:avLst/>
            <a:gdLst/>
            <a:ahLst/>
            <a:cxnLst/>
            <a:rect l="l" t="t" r="r" b="b"/>
            <a:pathLst>
              <a:path w="9144000" h="1217295">
                <a:moveTo>
                  <a:pt x="0" y="202806"/>
                </a:moveTo>
                <a:lnTo>
                  <a:pt x="5355" y="156306"/>
                </a:lnTo>
                <a:lnTo>
                  <a:pt x="20612" y="113619"/>
                </a:lnTo>
                <a:lnTo>
                  <a:pt x="44552" y="75963"/>
                </a:lnTo>
                <a:lnTo>
                  <a:pt x="75958" y="44556"/>
                </a:lnTo>
                <a:lnTo>
                  <a:pt x="113614" y="20614"/>
                </a:lnTo>
                <a:lnTo>
                  <a:pt x="156302" y="5356"/>
                </a:lnTo>
                <a:lnTo>
                  <a:pt x="202806" y="0"/>
                </a:lnTo>
                <a:lnTo>
                  <a:pt x="8941193" y="0"/>
                </a:lnTo>
                <a:lnTo>
                  <a:pt x="8987693" y="5356"/>
                </a:lnTo>
                <a:lnTo>
                  <a:pt x="9030380" y="20614"/>
                </a:lnTo>
                <a:lnTo>
                  <a:pt x="9068036" y="44556"/>
                </a:lnTo>
                <a:lnTo>
                  <a:pt x="9099443" y="75963"/>
                </a:lnTo>
                <a:lnTo>
                  <a:pt x="9123385" y="113619"/>
                </a:lnTo>
                <a:lnTo>
                  <a:pt x="9138643" y="156306"/>
                </a:lnTo>
                <a:lnTo>
                  <a:pt x="9144000" y="202806"/>
                </a:lnTo>
                <a:lnTo>
                  <a:pt x="9144000" y="1013993"/>
                </a:lnTo>
                <a:lnTo>
                  <a:pt x="9138643" y="1060497"/>
                </a:lnTo>
                <a:lnTo>
                  <a:pt x="9123385" y="1103185"/>
                </a:lnTo>
                <a:lnTo>
                  <a:pt x="9099443" y="1140841"/>
                </a:lnTo>
                <a:lnTo>
                  <a:pt x="9068036" y="1172247"/>
                </a:lnTo>
                <a:lnTo>
                  <a:pt x="9030380" y="1196187"/>
                </a:lnTo>
                <a:lnTo>
                  <a:pt x="8987693" y="1211443"/>
                </a:lnTo>
                <a:lnTo>
                  <a:pt x="8941193" y="1216799"/>
                </a:lnTo>
                <a:lnTo>
                  <a:pt x="202806" y="1216799"/>
                </a:lnTo>
                <a:lnTo>
                  <a:pt x="156302" y="1211443"/>
                </a:lnTo>
                <a:lnTo>
                  <a:pt x="113614" y="1196187"/>
                </a:lnTo>
                <a:lnTo>
                  <a:pt x="75958" y="1172247"/>
                </a:lnTo>
                <a:lnTo>
                  <a:pt x="44552" y="1140841"/>
                </a:lnTo>
                <a:lnTo>
                  <a:pt x="20612" y="1103185"/>
                </a:lnTo>
                <a:lnTo>
                  <a:pt x="5355" y="1060497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339" y="1486046"/>
            <a:ext cx="61779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" algn="l" rtl="0">
              <a:lnSpc>
                <a:spcPct val="100000"/>
              </a:lnSpc>
              <a:spcBef>
                <a:spcPts val="105"/>
              </a:spcBef>
              <a:tabLst>
                <a:tab pos="344170" algn="l"/>
              </a:tabLst>
            </a:pPr>
            <a:r>
              <a:rPr kern="1200" spc="10" dirty="0">
                <a:latin typeface="+mn-ea"/>
                <a:ea typeface="+mn-ea"/>
                <a:cs typeface="Heiti SC"/>
              </a:rPr>
              <a:t>申报无法提交的主要原因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639" y="2668084"/>
            <a:ext cx="7534909" cy="209929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43535" indent="-172085">
              <a:spcBef>
                <a:spcPts val="830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1.有必填项没有填写；</a:t>
            </a:r>
          </a:p>
          <a:p>
            <a:pPr marL="343535" indent="-172085">
              <a:spcBef>
                <a:spcPts val="730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2.预算总表和明细表校验未通过；</a:t>
            </a:r>
          </a:p>
          <a:p>
            <a:pPr marL="343535" indent="-172085">
              <a:spcBef>
                <a:spcPts val="735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3.核算账号的经费超过了项目剩余经费；</a:t>
            </a:r>
          </a:p>
          <a:p>
            <a:pPr marL="343535" indent="-172085">
              <a:spcBef>
                <a:spcPts val="745"/>
              </a:spcBef>
              <a:buFont typeface="Arial"/>
              <a:buChar char="•"/>
              <a:tabLst>
                <a:tab pos="344170" algn="l"/>
              </a:tabLst>
            </a:pPr>
            <a:r>
              <a:rPr sz="2800" b="1" spc="10" dirty="0">
                <a:latin typeface="+mn-ea"/>
                <a:cs typeface="Heiti SC"/>
              </a:rPr>
              <a:t>4.项目层和核算账号的经费检验未通过；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152400"/>
            <a:ext cx="62378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2400" spc="-105" dirty="0">
                <a:solidFill>
                  <a:srgbClr val="3E3E3E"/>
                </a:solidFill>
              </a:rPr>
              <a:t>.</a:t>
            </a: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哪些内容需要审批</a:t>
            </a:r>
            <a:r>
              <a:rPr sz="2400" dirty="0">
                <a:solidFill>
                  <a:srgbClr val="3E3E3E"/>
                </a:solidFill>
              </a:rPr>
              <a:t>，</a:t>
            </a: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哪些内容不用审批</a:t>
            </a:r>
          </a:p>
        </p:txBody>
      </p:sp>
      <p:sp>
        <p:nvSpPr>
          <p:cNvPr id="3" name="object 3"/>
          <p:cNvSpPr/>
          <p:nvPr/>
        </p:nvSpPr>
        <p:spPr>
          <a:xfrm>
            <a:off x="285719" y="745483"/>
            <a:ext cx="8501380" cy="553720"/>
          </a:xfrm>
          <a:custGeom>
            <a:avLst/>
            <a:gdLst/>
            <a:ahLst/>
            <a:cxnLst/>
            <a:rect l="l" t="t" r="r" b="b"/>
            <a:pathLst>
              <a:path w="8501380" h="553719">
                <a:moveTo>
                  <a:pt x="8408885" y="0"/>
                </a:moveTo>
                <a:lnTo>
                  <a:pt x="92240" y="0"/>
                </a:lnTo>
                <a:lnTo>
                  <a:pt x="56337" y="7249"/>
                </a:lnTo>
                <a:lnTo>
                  <a:pt x="27017" y="27017"/>
                </a:lnTo>
                <a:lnTo>
                  <a:pt x="7249" y="56337"/>
                </a:lnTo>
                <a:lnTo>
                  <a:pt x="0" y="92240"/>
                </a:lnTo>
                <a:lnTo>
                  <a:pt x="0" y="461175"/>
                </a:lnTo>
                <a:lnTo>
                  <a:pt x="7249" y="497077"/>
                </a:lnTo>
                <a:lnTo>
                  <a:pt x="27017" y="526397"/>
                </a:lnTo>
                <a:lnTo>
                  <a:pt x="56337" y="546166"/>
                </a:lnTo>
                <a:lnTo>
                  <a:pt x="92240" y="553415"/>
                </a:lnTo>
                <a:lnTo>
                  <a:pt x="8408885" y="553415"/>
                </a:lnTo>
                <a:lnTo>
                  <a:pt x="8444788" y="546166"/>
                </a:lnTo>
                <a:lnTo>
                  <a:pt x="8474108" y="526397"/>
                </a:lnTo>
                <a:lnTo>
                  <a:pt x="8493876" y="497077"/>
                </a:lnTo>
                <a:lnTo>
                  <a:pt x="8501126" y="461175"/>
                </a:lnTo>
                <a:lnTo>
                  <a:pt x="8501126" y="92240"/>
                </a:lnTo>
                <a:lnTo>
                  <a:pt x="8493876" y="56337"/>
                </a:lnTo>
                <a:lnTo>
                  <a:pt x="8474108" y="27017"/>
                </a:lnTo>
                <a:lnTo>
                  <a:pt x="8444788" y="7249"/>
                </a:lnTo>
                <a:lnTo>
                  <a:pt x="840888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19" y="745483"/>
            <a:ext cx="8501380" cy="553720"/>
          </a:xfrm>
          <a:custGeom>
            <a:avLst/>
            <a:gdLst/>
            <a:ahLst/>
            <a:cxnLst/>
            <a:rect l="l" t="t" r="r" b="b"/>
            <a:pathLst>
              <a:path w="8501380" h="553719">
                <a:moveTo>
                  <a:pt x="0" y="92240"/>
                </a:moveTo>
                <a:lnTo>
                  <a:pt x="7249" y="56337"/>
                </a:lnTo>
                <a:lnTo>
                  <a:pt x="27017" y="27017"/>
                </a:lnTo>
                <a:lnTo>
                  <a:pt x="56337" y="7249"/>
                </a:lnTo>
                <a:lnTo>
                  <a:pt x="92240" y="0"/>
                </a:lnTo>
                <a:lnTo>
                  <a:pt x="8408885" y="0"/>
                </a:lnTo>
                <a:lnTo>
                  <a:pt x="8444788" y="7249"/>
                </a:lnTo>
                <a:lnTo>
                  <a:pt x="8474108" y="27017"/>
                </a:lnTo>
                <a:lnTo>
                  <a:pt x="8493876" y="56337"/>
                </a:lnTo>
                <a:lnTo>
                  <a:pt x="8501126" y="92240"/>
                </a:lnTo>
                <a:lnTo>
                  <a:pt x="8501126" y="461175"/>
                </a:lnTo>
                <a:lnTo>
                  <a:pt x="8493876" y="497077"/>
                </a:lnTo>
                <a:lnTo>
                  <a:pt x="8474108" y="526397"/>
                </a:lnTo>
                <a:lnTo>
                  <a:pt x="8444788" y="546166"/>
                </a:lnTo>
                <a:lnTo>
                  <a:pt x="8408885" y="553415"/>
                </a:lnTo>
                <a:lnTo>
                  <a:pt x="92240" y="553415"/>
                </a:lnTo>
                <a:lnTo>
                  <a:pt x="56337" y="546166"/>
                </a:lnTo>
                <a:lnTo>
                  <a:pt x="27017" y="526397"/>
                </a:lnTo>
                <a:lnTo>
                  <a:pt x="7249" y="497077"/>
                </a:lnTo>
                <a:lnTo>
                  <a:pt x="0" y="461175"/>
                </a:lnTo>
                <a:lnTo>
                  <a:pt x="0" y="9224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719" y="3980565"/>
            <a:ext cx="8501380" cy="553720"/>
          </a:xfrm>
          <a:custGeom>
            <a:avLst/>
            <a:gdLst/>
            <a:ahLst/>
            <a:cxnLst/>
            <a:rect l="l" t="t" r="r" b="b"/>
            <a:pathLst>
              <a:path w="8501380" h="553720">
                <a:moveTo>
                  <a:pt x="0" y="92240"/>
                </a:moveTo>
                <a:lnTo>
                  <a:pt x="7249" y="56337"/>
                </a:lnTo>
                <a:lnTo>
                  <a:pt x="27017" y="27017"/>
                </a:lnTo>
                <a:lnTo>
                  <a:pt x="56337" y="7249"/>
                </a:lnTo>
                <a:lnTo>
                  <a:pt x="92240" y="0"/>
                </a:lnTo>
                <a:lnTo>
                  <a:pt x="8408885" y="0"/>
                </a:lnTo>
                <a:lnTo>
                  <a:pt x="8444788" y="7249"/>
                </a:lnTo>
                <a:lnTo>
                  <a:pt x="8474108" y="27017"/>
                </a:lnTo>
                <a:lnTo>
                  <a:pt x="8493876" y="56337"/>
                </a:lnTo>
                <a:lnTo>
                  <a:pt x="8501126" y="92240"/>
                </a:lnTo>
                <a:lnTo>
                  <a:pt x="8501126" y="461175"/>
                </a:lnTo>
                <a:lnTo>
                  <a:pt x="8493876" y="497077"/>
                </a:lnTo>
                <a:lnTo>
                  <a:pt x="8474108" y="526397"/>
                </a:lnTo>
                <a:lnTo>
                  <a:pt x="8444788" y="546166"/>
                </a:lnTo>
                <a:lnTo>
                  <a:pt x="8408885" y="553415"/>
                </a:lnTo>
                <a:lnTo>
                  <a:pt x="92240" y="553415"/>
                </a:lnTo>
                <a:lnTo>
                  <a:pt x="56337" y="546166"/>
                </a:lnTo>
                <a:lnTo>
                  <a:pt x="27017" y="526397"/>
                </a:lnTo>
                <a:lnTo>
                  <a:pt x="7249" y="497077"/>
                </a:lnTo>
                <a:lnTo>
                  <a:pt x="0" y="461175"/>
                </a:lnTo>
                <a:lnTo>
                  <a:pt x="0" y="9224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615" y="4724400"/>
            <a:ext cx="8182609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170" algn="l"/>
              </a:tabLst>
            </a:pPr>
            <a:r>
              <a:rPr sz="2000" b="1" spc="10" dirty="0" err="1" smtClean="0">
                <a:latin typeface="+mn-ea"/>
                <a:cs typeface="Heiti SC"/>
              </a:rPr>
              <a:t>项目合作单位</a:t>
            </a:r>
            <a:endParaRPr sz="2000" b="1" spc="10" dirty="0">
              <a:latin typeface="+mn-ea"/>
              <a:cs typeface="Heiti SC"/>
            </a:endParaRPr>
          </a:p>
          <a:p>
            <a:pPr marL="343535" indent="-17208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44170" algn="l"/>
              </a:tabLst>
            </a:pPr>
            <a:r>
              <a:rPr sz="2000" b="1" spc="10" dirty="0">
                <a:latin typeface="+mn-ea"/>
                <a:cs typeface="Heiti SC"/>
              </a:rPr>
              <a:t>项目文档</a:t>
            </a:r>
          </a:p>
          <a:p>
            <a:pPr marL="343535" indent="-17208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44170" algn="l"/>
              </a:tabLst>
            </a:pPr>
            <a:r>
              <a:rPr sz="2000" b="1" spc="10" dirty="0">
                <a:latin typeface="+mn-ea"/>
                <a:cs typeface="Heiti SC"/>
              </a:rPr>
              <a:t>项目合同</a:t>
            </a:r>
          </a:p>
          <a:p>
            <a:pPr marL="343535" indent="-1720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44170" algn="l"/>
              </a:tabLst>
            </a:pPr>
            <a:r>
              <a:rPr sz="2000" b="1" spc="10" dirty="0" err="1" smtClean="0">
                <a:latin typeface="+mn-ea"/>
                <a:cs typeface="Heiti SC"/>
              </a:rPr>
              <a:t>核算账号人员授权</a:t>
            </a:r>
            <a:endParaRPr sz="2000" b="1" spc="10" dirty="0">
              <a:latin typeface="+mn-ea"/>
              <a:cs typeface="Heiti SC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5719" y="3886200"/>
            <a:ext cx="8501380" cy="553720"/>
            <a:chOff x="285719" y="3980565"/>
            <a:chExt cx="8501380" cy="553720"/>
          </a:xfrm>
        </p:grpSpPr>
        <p:sp>
          <p:nvSpPr>
            <p:cNvPr id="5" name="object 5"/>
            <p:cNvSpPr/>
            <p:nvPr/>
          </p:nvSpPr>
          <p:spPr>
            <a:xfrm>
              <a:off x="285719" y="3980565"/>
              <a:ext cx="8501380" cy="553720"/>
            </a:xfrm>
            <a:custGeom>
              <a:avLst/>
              <a:gdLst/>
              <a:ahLst/>
              <a:cxnLst/>
              <a:rect l="l" t="t" r="r" b="b"/>
              <a:pathLst>
                <a:path w="8501380" h="553720">
                  <a:moveTo>
                    <a:pt x="8408885" y="0"/>
                  </a:moveTo>
                  <a:lnTo>
                    <a:pt x="92240" y="0"/>
                  </a:lnTo>
                  <a:lnTo>
                    <a:pt x="56337" y="7249"/>
                  </a:lnTo>
                  <a:lnTo>
                    <a:pt x="27017" y="27017"/>
                  </a:lnTo>
                  <a:lnTo>
                    <a:pt x="7249" y="56337"/>
                  </a:lnTo>
                  <a:lnTo>
                    <a:pt x="0" y="92240"/>
                  </a:lnTo>
                  <a:lnTo>
                    <a:pt x="0" y="461175"/>
                  </a:lnTo>
                  <a:lnTo>
                    <a:pt x="7249" y="497077"/>
                  </a:lnTo>
                  <a:lnTo>
                    <a:pt x="27017" y="526397"/>
                  </a:lnTo>
                  <a:lnTo>
                    <a:pt x="56337" y="546166"/>
                  </a:lnTo>
                  <a:lnTo>
                    <a:pt x="92240" y="553415"/>
                  </a:lnTo>
                  <a:lnTo>
                    <a:pt x="8408885" y="553415"/>
                  </a:lnTo>
                  <a:lnTo>
                    <a:pt x="8444788" y="546166"/>
                  </a:lnTo>
                  <a:lnTo>
                    <a:pt x="8474108" y="526397"/>
                  </a:lnTo>
                  <a:lnTo>
                    <a:pt x="8493876" y="497077"/>
                  </a:lnTo>
                  <a:lnTo>
                    <a:pt x="8501126" y="461175"/>
                  </a:lnTo>
                  <a:lnTo>
                    <a:pt x="8501126" y="92240"/>
                  </a:lnTo>
                  <a:lnTo>
                    <a:pt x="8493876" y="56337"/>
                  </a:lnTo>
                  <a:lnTo>
                    <a:pt x="8474108" y="27017"/>
                  </a:lnTo>
                  <a:lnTo>
                    <a:pt x="8444788" y="7249"/>
                  </a:lnTo>
                  <a:lnTo>
                    <a:pt x="8408885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矩形 7"/>
            <p:cNvSpPr/>
            <p:nvPr/>
          </p:nvSpPr>
          <p:spPr>
            <a:xfrm>
              <a:off x="383854" y="4019536"/>
              <a:ext cx="17411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20"/>
                </a:spcBef>
              </a:pPr>
              <a:r>
                <a:rPr lang="zh-CN" altLang="en-US" sz="2400" b="1" spc="-5" dirty="0">
                  <a:solidFill>
                    <a:srgbClr val="FFFFFF"/>
                  </a:solidFill>
                  <a:latin typeface="Arial Unicode MS"/>
                  <a:cs typeface="Arial Unicode MS"/>
                </a:rPr>
                <a:t>不需要审批</a:t>
              </a:r>
              <a:endParaRPr lang="zh-CN" altLang="en-US" sz="2400" b="1" dirty="0">
                <a:latin typeface="Arial Unicode MS"/>
                <a:cs typeface="Arial Unicode M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33400" y="768984"/>
            <a:ext cx="143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spc="-5" dirty="0">
                <a:solidFill>
                  <a:srgbClr val="FFFFFF"/>
                </a:solidFill>
                <a:latin typeface="Arial Unicode MS"/>
                <a:cs typeface="Arial Unicode MS"/>
              </a:rPr>
              <a:t>需要审批</a:t>
            </a:r>
          </a:p>
        </p:txBody>
      </p:sp>
      <p:sp>
        <p:nvSpPr>
          <p:cNvPr id="10" name="矩形 9"/>
          <p:cNvSpPr/>
          <p:nvPr/>
        </p:nvSpPr>
        <p:spPr>
          <a:xfrm>
            <a:off x="381000" y="1419618"/>
            <a:ext cx="8763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35" indent="-172085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344170" algn="l"/>
              </a:tabLst>
            </a:pPr>
            <a:r>
              <a:rPr lang="zh-CN" altLang="en-US" sz="2000" b="1" spc="10" dirty="0">
                <a:latin typeface="+mn-ea"/>
                <a:cs typeface="Heiti SC"/>
              </a:rPr>
              <a:t>项目和核算账号录入</a:t>
            </a:r>
          </a:p>
          <a:p>
            <a:pPr marL="343535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44170" algn="l"/>
              </a:tabLst>
            </a:pPr>
            <a:r>
              <a:rPr lang="zh-CN" altLang="en-US" sz="2000" b="1" spc="10" dirty="0">
                <a:latin typeface="+mn-ea"/>
                <a:cs typeface="Heiti SC"/>
              </a:rPr>
              <a:t>核算账号追加</a:t>
            </a:r>
          </a:p>
          <a:p>
            <a:pPr marL="343535" marR="53340" indent="-172085">
              <a:spcBef>
                <a:spcPts val="505"/>
              </a:spcBef>
              <a:buFont typeface="Arial"/>
              <a:buChar char="•"/>
              <a:tabLst>
                <a:tab pos="344170" algn="l"/>
              </a:tabLst>
            </a:pPr>
            <a:r>
              <a:rPr lang="zh-CN" altLang="en-US" sz="2000" b="1" spc="10" dirty="0">
                <a:latin typeface="+mn-ea"/>
                <a:cs typeface="Heiti SC"/>
              </a:rPr>
              <a:t>项目变更：项目基本信息（负责人、部门、起止时间等）、经费信息（预算金额、 科目预算等）、项目状态、项目其他信息</a:t>
            </a:r>
          </a:p>
          <a:p>
            <a:pPr marL="343535" marR="5080" indent="-172085">
              <a:spcBef>
                <a:spcPts val="434"/>
              </a:spcBef>
              <a:buFont typeface="Arial"/>
              <a:buChar char="•"/>
              <a:tabLst>
                <a:tab pos="344170" algn="l"/>
              </a:tabLst>
            </a:pPr>
            <a:r>
              <a:rPr lang="zh-CN" altLang="en-US" sz="2000" b="1" spc="10" dirty="0">
                <a:latin typeface="+mn-ea"/>
                <a:cs typeface="Heiti SC"/>
              </a:rPr>
              <a:t>核算账号变更：核算账号基本信息（负责人、部门、起止时间等，核算账号编号</a:t>
            </a:r>
            <a:r>
              <a:rPr lang="zh-CN" altLang="en-US" sz="2000" b="1" spc="10" dirty="0" smtClean="0">
                <a:latin typeface="+mn-ea"/>
                <a:cs typeface="Heiti SC"/>
              </a:rPr>
              <a:t>不能</a:t>
            </a:r>
            <a:r>
              <a:rPr lang="zh-CN" altLang="en-US" sz="2000" b="1" spc="10" dirty="0">
                <a:latin typeface="+mn-ea"/>
                <a:cs typeface="Heiti SC"/>
              </a:rPr>
              <a:t>修改）、核算账号状态、核算账号预算金额、预算控制方式</a:t>
            </a:r>
          </a:p>
          <a:p>
            <a:pPr marL="343535" indent="-17208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44170" algn="l"/>
              </a:tabLst>
            </a:pPr>
            <a:r>
              <a:rPr lang="zh-CN" altLang="en-US" sz="2000" b="1" spc="10" dirty="0">
                <a:latin typeface="+mn-ea"/>
                <a:cs typeface="Heiti SC"/>
              </a:rPr>
              <a:t>项目结题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614" y="254839"/>
            <a:ext cx="552318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2400" spc="-105" dirty="0">
                <a:solidFill>
                  <a:srgbClr val="3E3E3E"/>
                </a:solidFill>
              </a:rPr>
              <a:t>.</a:t>
            </a: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提交的审批被退回了</a:t>
            </a:r>
            <a:r>
              <a:rPr sz="2400" dirty="0">
                <a:solidFill>
                  <a:srgbClr val="3E3E3E"/>
                </a:solidFill>
              </a:rPr>
              <a:t>，</a:t>
            </a: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去哪里找</a:t>
            </a:r>
            <a:r>
              <a:rPr sz="2400" dirty="0">
                <a:solidFill>
                  <a:srgbClr val="3E3E3E"/>
                </a:solidFill>
              </a:rPr>
              <a:t>？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04870" y="1009659"/>
            <a:ext cx="7915275" cy="113877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zh-CN" altLang="en-US" sz="2000" spc="10" dirty="0">
                <a:latin typeface="+mn-ea"/>
                <a:cs typeface="Heiti SC"/>
              </a:rPr>
              <a:t>被退回的申请，均在申请页面的</a:t>
            </a:r>
            <a:r>
              <a:rPr lang="zh-CN" altLang="en-US" sz="2000" b="1" spc="10" dirty="0">
                <a:latin typeface="+mn-ea"/>
                <a:cs typeface="Heiti SC"/>
              </a:rPr>
              <a:t>“暂存”</a:t>
            </a:r>
            <a:r>
              <a:rPr lang="zh-CN" altLang="en-US" sz="2000" spc="10" dirty="0">
                <a:latin typeface="+mn-ea"/>
                <a:cs typeface="Heiti SC"/>
              </a:rPr>
              <a:t>页签中</a:t>
            </a:r>
            <a:r>
              <a:rPr lang="zh-CN" altLang="en-US" sz="2000" spc="10" dirty="0" smtClean="0">
                <a:latin typeface="+mn-ea"/>
                <a:cs typeface="Heiti SC"/>
              </a:rPr>
              <a:t>。</a:t>
            </a:r>
            <a:endParaRPr lang="en-US" sz="2000" spc="30" dirty="0" smtClean="0">
              <a:solidFill>
                <a:srgbClr val="3E3E3E"/>
              </a:solidFill>
              <a:latin typeface="Arial Unicode MS"/>
              <a:cs typeface="Arial Unicode MS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10" dirty="0" smtClean="0">
                <a:latin typeface="+mn-ea"/>
                <a:cs typeface="Heiti SC"/>
              </a:rPr>
              <a:t>1</a:t>
            </a:r>
            <a:r>
              <a:rPr sz="2000" spc="10" dirty="0" smtClean="0">
                <a:latin typeface="+mn-ea"/>
                <a:cs typeface="Heiti SC"/>
              </a:rPr>
              <a:t>）</a:t>
            </a:r>
            <a:r>
              <a:rPr sz="2000" spc="10" dirty="0">
                <a:latin typeface="+mn-ea"/>
                <a:cs typeface="Heiti SC"/>
              </a:rPr>
              <a:t>项目及核算账号变更</a:t>
            </a:r>
          </a:p>
          <a:p>
            <a:pPr marL="354965" marR="5080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latin typeface="+mn-ea"/>
                <a:cs typeface="Heiti SC"/>
              </a:rPr>
              <a:t>菜单：科研项目 -&gt;项目管理 -&gt;项目信息管理 -&gt; </a:t>
            </a:r>
            <a:r>
              <a:rPr lang="zh-CN" altLang="en-US" sz="2000" spc="10" dirty="0">
                <a:latin typeface="+mn-ea"/>
                <a:cs typeface="Heiti SC"/>
              </a:rPr>
              <a:t>暂</a:t>
            </a:r>
            <a:r>
              <a:rPr lang="zh-CN" altLang="en-US" sz="2000" spc="10" dirty="0" smtClean="0">
                <a:latin typeface="+mn-ea"/>
                <a:cs typeface="Heiti SC"/>
              </a:rPr>
              <a:t>存的</a:t>
            </a:r>
            <a:endParaRPr sz="2000" spc="10" dirty="0">
              <a:latin typeface="+mn-ea"/>
              <a:cs typeface="Heiti S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47" y="3650867"/>
            <a:ext cx="7871459" cy="691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10" dirty="0">
                <a:latin typeface="+mn-ea"/>
                <a:cs typeface="Heiti SC"/>
              </a:rPr>
              <a:t>2</a:t>
            </a:r>
            <a:r>
              <a:rPr sz="2000" spc="10" dirty="0" smtClean="0">
                <a:latin typeface="+mn-ea"/>
                <a:cs typeface="Heiti SC"/>
              </a:rPr>
              <a:t>）</a:t>
            </a:r>
            <a:r>
              <a:rPr sz="2000" spc="10" dirty="0">
                <a:latin typeface="+mn-ea"/>
                <a:cs typeface="Heiti SC"/>
              </a:rPr>
              <a:t>核算账号单独变更</a:t>
            </a:r>
          </a:p>
          <a:p>
            <a:pPr marL="355600" marR="5080" indent="-342900"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latin typeface="+mn-ea"/>
                <a:cs typeface="Heiti SC"/>
              </a:rPr>
              <a:t>菜单：科研项目 -&gt;经费管理-&gt;</a:t>
            </a:r>
            <a:r>
              <a:rPr sz="2000" spc="10" dirty="0" err="1">
                <a:latin typeface="+mn-ea"/>
                <a:cs typeface="Heiti SC"/>
              </a:rPr>
              <a:t>核算账号及预算编制</a:t>
            </a:r>
            <a:r>
              <a:rPr sz="2000" spc="10" dirty="0">
                <a:latin typeface="+mn-ea"/>
                <a:cs typeface="Heiti SC"/>
              </a:rPr>
              <a:t> </a:t>
            </a:r>
            <a:r>
              <a:rPr sz="2000" spc="10" dirty="0" smtClean="0">
                <a:latin typeface="+mn-ea"/>
                <a:cs typeface="Heiti SC"/>
              </a:rPr>
              <a:t>-&gt;</a:t>
            </a:r>
            <a:r>
              <a:rPr lang="zh-CN" altLang="en-US" sz="2000" spc="10" dirty="0" smtClean="0">
                <a:latin typeface="+mn-ea"/>
                <a:cs typeface="Heiti SC"/>
              </a:rPr>
              <a:t>暂存的账号</a:t>
            </a:r>
            <a:endParaRPr sz="2000" spc="10" dirty="0">
              <a:latin typeface="+mn-ea"/>
              <a:cs typeface="Heiti SC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4648200"/>
            <a:ext cx="7781925" cy="102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7" y="2350097"/>
            <a:ext cx="7410450" cy="1028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77000" y="2698029"/>
            <a:ext cx="762000" cy="426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943600" y="5029200"/>
            <a:ext cx="914400" cy="426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57044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提供审批与查询的移动应用服务</a:t>
            </a:r>
          </a:p>
        </p:txBody>
      </p:sp>
      <p:sp>
        <p:nvSpPr>
          <p:cNvPr id="3" name="object 3"/>
          <p:cNvSpPr/>
          <p:nvPr/>
        </p:nvSpPr>
        <p:spPr>
          <a:xfrm>
            <a:off x="71405" y="928674"/>
            <a:ext cx="2952324" cy="5486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5741" y="928674"/>
            <a:ext cx="2952327" cy="5486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079" y="928674"/>
            <a:ext cx="2952326" cy="5486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6172200" y="3812602"/>
            <a:ext cx="2952326" cy="281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2" y="205118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支持方式</a:t>
            </a:r>
          </a:p>
        </p:txBody>
      </p:sp>
      <p:sp>
        <p:nvSpPr>
          <p:cNvPr id="3" name="object 3"/>
          <p:cNvSpPr/>
          <p:nvPr/>
        </p:nvSpPr>
        <p:spPr>
          <a:xfrm>
            <a:off x="285724" y="714356"/>
            <a:ext cx="3214705" cy="241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8991" y="3143250"/>
            <a:ext cx="5514970" cy="341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7232" y="3331464"/>
            <a:ext cx="1027175" cy="1455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8148" y="4017276"/>
            <a:ext cx="85343" cy="85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5987" y="3357562"/>
            <a:ext cx="928687" cy="1357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5983" y="3357562"/>
            <a:ext cx="929005" cy="1357630"/>
          </a:xfrm>
          <a:custGeom>
            <a:avLst/>
            <a:gdLst/>
            <a:ahLst/>
            <a:cxnLst/>
            <a:rect l="l" t="t" r="r" b="b"/>
            <a:pathLst>
              <a:path w="929005" h="1357629">
                <a:moveTo>
                  <a:pt x="0" y="0"/>
                </a:moveTo>
                <a:lnTo>
                  <a:pt x="0" y="834936"/>
                </a:lnTo>
                <a:lnTo>
                  <a:pt x="2733" y="882319"/>
                </a:lnTo>
                <a:lnTo>
                  <a:pt x="10731" y="928097"/>
                </a:lnTo>
                <a:lnTo>
                  <a:pt x="23687" y="971965"/>
                </a:lnTo>
                <a:lnTo>
                  <a:pt x="41298" y="1013617"/>
                </a:lnTo>
                <a:lnTo>
                  <a:pt x="63257" y="1052749"/>
                </a:lnTo>
                <a:lnTo>
                  <a:pt x="89261" y="1089056"/>
                </a:lnTo>
                <a:lnTo>
                  <a:pt x="119005" y="1122233"/>
                </a:lnTo>
                <a:lnTo>
                  <a:pt x="152183" y="1151976"/>
                </a:lnTo>
                <a:lnTo>
                  <a:pt x="188490" y="1177979"/>
                </a:lnTo>
                <a:lnTo>
                  <a:pt x="227622" y="1199938"/>
                </a:lnTo>
                <a:lnTo>
                  <a:pt x="269274" y="1217548"/>
                </a:lnTo>
                <a:lnTo>
                  <a:pt x="313140" y="1230504"/>
                </a:lnTo>
                <a:lnTo>
                  <a:pt x="358917" y="1238501"/>
                </a:lnTo>
                <a:lnTo>
                  <a:pt x="406298" y="1241234"/>
                </a:lnTo>
                <a:lnTo>
                  <a:pt x="696518" y="1241234"/>
                </a:lnTo>
                <a:lnTo>
                  <a:pt x="696518" y="1357325"/>
                </a:lnTo>
                <a:lnTo>
                  <a:pt x="928700" y="1125143"/>
                </a:lnTo>
                <a:lnTo>
                  <a:pt x="696518" y="892975"/>
                </a:lnTo>
                <a:lnTo>
                  <a:pt x="696518" y="1009065"/>
                </a:lnTo>
                <a:lnTo>
                  <a:pt x="406298" y="1009065"/>
                </a:lnTo>
                <a:lnTo>
                  <a:pt x="360009" y="1002845"/>
                </a:lnTo>
                <a:lnTo>
                  <a:pt x="318413" y="985290"/>
                </a:lnTo>
                <a:lnTo>
                  <a:pt x="283171" y="958062"/>
                </a:lnTo>
                <a:lnTo>
                  <a:pt x="255943" y="922820"/>
                </a:lnTo>
                <a:lnTo>
                  <a:pt x="238389" y="881225"/>
                </a:lnTo>
                <a:lnTo>
                  <a:pt x="232168" y="834936"/>
                </a:lnTo>
                <a:lnTo>
                  <a:pt x="23216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910" y="994824"/>
            <a:ext cx="8006715" cy="359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  <a:buClr>
                <a:srgbClr val="3E3E3E"/>
              </a:buClr>
            </a:pPr>
            <a:endParaRPr sz="52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r>
              <a:rPr sz="3600" b="1" dirty="0" err="1">
                <a:solidFill>
                  <a:srgbClr val="3E3E3E"/>
                </a:solidFill>
                <a:latin typeface="HiraginoSansGB-W6"/>
                <a:ea typeface="+mj-ea"/>
                <a:cs typeface="HiraginoSansGB-W6"/>
              </a:rPr>
              <a:t>操作培训小视频</a:t>
            </a:r>
            <a:r>
              <a:rPr sz="3600" dirty="0">
                <a:solidFill>
                  <a:srgbClr val="3E3E3E"/>
                </a:solidFill>
                <a:latin typeface="+mn-ea"/>
                <a:cs typeface="Arial Unicode MS"/>
              </a:rPr>
              <a:t> </a:t>
            </a:r>
            <a:endParaRPr lang="en-US" sz="3600" dirty="0" smtClean="0">
              <a:solidFill>
                <a:srgbClr val="3E3E3E"/>
              </a:solidFill>
              <a:latin typeface="+mn-ea"/>
              <a:cs typeface="Arial Unicode MS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endParaRPr lang="en-US" sz="3600" spc="165" dirty="0">
              <a:solidFill>
                <a:srgbClr val="3E3E3E"/>
              </a:solidFill>
              <a:latin typeface="Arial Unicode MS"/>
              <a:cs typeface="Arial Unicode MS"/>
              <a:hlinkClick r:id="rId3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r>
              <a:rPr sz="3600" spc="165" dirty="0" smtClean="0">
                <a:solidFill>
                  <a:srgbClr val="3E3E3E"/>
                </a:solidFill>
                <a:latin typeface="Arial Unicode MS"/>
                <a:cs typeface="Arial Unicode MS"/>
                <a:hlinkClick r:id="rId3"/>
              </a:rPr>
              <a:t>http</a:t>
            </a:r>
            <a:r>
              <a:rPr sz="3600" spc="165" dirty="0">
                <a:solidFill>
                  <a:srgbClr val="3E3E3E"/>
                </a:solidFill>
                <a:latin typeface="Arial Unicode MS"/>
                <a:cs typeface="Arial Unicode MS"/>
                <a:hlinkClick r:id="rId3"/>
              </a:rPr>
              <a:t>://159.226.28.4/cnic/recomme </a:t>
            </a:r>
            <a:r>
              <a:rPr sz="3600" spc="165" dirty="0">
                <a:solidFill>
                  <a:srgbClr val="3E3E3E"/>
                </a:solidFill>
                <a:latin typeface="Arial Unicode MS"/>
                <a:cs typeface="Arial Unicode MS"/>
              </a:rPr>
              <a:t> </a:t>
            </a:r>
            <a:r>
              <a:rPr sz="3600" spc="215" dirty="0">
                <a:solidFill>
                  <a:srgbClr val="3E3E3E"/>
                </a:solidFill>
                <a:latin typeface="Arial Unicode MS"/>
                <a:cs typeface="Arial Unicode MS"/>
              </a:rPr>
              <a:t>n</a:t>
            </a:r>
            <a:r>
              <a:rPr sz="3600" spc="50" dirty="0">
                <a:solidFill>
                  <a:srgbClr val="3E3E3E"/>
                </a:solidFill>
                <a:latin typeface="Arial Unicode MS"/>
                <a:cs typeface="Arial Unicode MS"/>
              </a:rPr>
              <a:t>dSe</a:t>
            </a:r>
            <a:r>
              <a:rPr sz="3600" spc="35" dirty="0">
                <a:solidFill>
                  <a:srgbClr val="3E3E3E"/>
                </a:solidFill>
                <a:latin typeface="Arial Unicode MS"/>
                <a:cs typeface="Arial Unicode MS"/>
              </a:rPr>
              <a:t>r</a:t>
            </a:r>
            <a:r>
              <a:rPr sz="3600" spc="155" dirty="0">
                <a:solidFill>
                  <a:srgbClr val="3E3E3E"/>
                </a:solidFill>
                <a:latin typeface="Arial Unicode MS"/>
                <a:cs typeface="Arial Unicode MS"/>
              </a:rPr>
              <a:t>i</a:t>
            </a:r>
            <a:r>
              <a:rPr sz="3600" spc="5" dirty="0">
                <a:solidFill>
                  <a:srgbClr val="3E3E3E"/>
                </a:solidFill>
                <a:latin typeface="Arial Unicode MS"/>
                <a:cs typeface="Arial Unicode MS"/>
              </a:rPr>
              <a:t>esA</a:t>
            </a:r>
            <a:r>
              <a:rPr sz="3600" spc="-5" dirty="0">
                <a:solidFill>
                  <a:srgbClr val="3E3E3E"/>
                </a:solidFill>
                <a:latin typeface="Arial Unicode MS"/>
                <a:cs typeface="Arial Unicode MS"/>
              </a:rPr>
              <a:t>c</a:t>
            </a:r>
            <a:r>
              <a:rPr sz="3600" spc="245" dirty="0">
                <a:solidFill>
                  <a:srgbClr val="3E3E3E"/>
                </a:solidFill>
                <a:latin typeface="Arial Unicode MS"/>
                <a:cs typeface="Arial Unicode MS"/>
              </a:rPr>
              <a:t>ti</a:t>
            </a:r>
            <a:r>
              <a:rPr sz="3600" spc="285" dirty="0">
                <a:solidFill>
                  <a:srgbClr val="3E3E3E"/>
                </a:solidFill>
                <a:latin typeface="Arial Unicode MS"/>
                <a:cs typeface="Arial Unicode MS"/>
              </a:rPr>
              <a:t>o</a:t>
            </a:r>
            <a:r>
              <a:rPr sz="3600" spc="215" dirty="0">
                <a:solidFill>
                  <a:srgbClr val="3E3E3E"/>
                </a:solidFill>
                <a:latin typeface="Arial Unicode MS"/>
                <a:cs typeface="Arial Unicode MS"/>
              </a:rPr>
              <a:t>n</a:t>
            </a:r>
            <a:r>
              <a:rPr sz="3600" spc="-140" dirty="0">
                <a:solidFill>
                  <a:srgbClr val="3E3E3E"/>
                </a:solidFill>
                <a:latin typeface="Arial Unicode MS"/>
                <a:cs typeface="Arial Unicode MS"/>
              </a:rPr>
              <a:t>.</a:t>
            </a:r>
            <a:r>
              <a:rPr sz="3600" spc="290" dirty="0">
                <a:solidFill>
                  <a:srgbClr val="3E3E3E"/>
                </a:solidFill>
                <a:latin typeface="Arial Unicode MS"/>
                <a:cs typeface="Arial Unicode MS"/>
              </a:rPr>
              <a:t>d</a:t>
            </a:r>
            <a:r>
              <a:rPr sz="3600" spc="280" dirty="0">
                <a:solidFill>
                  <a:srgbClr val="3E3E3E"/>
                </a:solidFill>
                <a:latin typeface="Arial Unicode MS"/>
                <a:cs typeface="Arial Unicode MS"/>
              </a:rPr>
              <a:t>o</a:t>
            </a:r>
            <a:r>
              <a:rPr sz="3600" spc="140" dirty="0">
                <a:solidFill>
                  <a:srgbClr val="3E3E3E"/>
                </a:solidFill>
                <a:latin typeface="Arial Unicode MS"/>
                <a:cs typeface="Arial Unicode MS"/>
              </a:rPr>
              <a:t>?me</a:t>
            </a:r>
            <a:r>
              <a:rPr sz="3600" spc="45" dirty="0">
                <a:solidFill>
                  <a:srgbClr val="3E3E3E"/>
                </a:solidFill>
                <a:latin typeface="Arial Unicode MS"/>
                <a:cs typeface="Arial Unicode MS"/>
              </a:rPr>
              <a:t>t</a:t>
            </a:r>
            <a:r>
              <a:rPr sz="3600" spc="210" dirty="0">
                <a:solidFill>
                  <a:srgbClr val="3E3E3E"/>
                </a:solidFill>
                <a:latin typeface="Arial Unicode MS"/>
                <a:cs typeface="Arial Unicode MS"/>
              </a:rPr>
              <a:t>h</a:t>
            </a:r>
            <a:r>
              <a:rPr sz="3600" spc="275" dirty="0">
                <a:solidFill>
                  <a:srgbClr val="3E3E3E"/>
                </a:solidFill>
                <a:latin typeface="Arial Unicode MS"/>
                <a:cs typeface="Arial Unicode MS"/>
              </a:rPr>
              <a:t>o</a:t>
            </a:r>
            <a:r>
              <a:rPr sz="3600" spc="420" dirty="0">
                <a:solidFill>
                  <a:srgbClr val="3E3E3E"/>
                </a:solidFill>
                <a:latin typeface="Arial Unicode MS"/>
                <a:cs typeface="Arial Unicode MS"/>
              </a:rPr>
              <a:t>d</a:t>
            </a:r>
            <a:r>
              <a:rPr sz="3600" spc="445" dirty="0">
                <a:solidFill>
                  <a:srgbClr val="3E3E3E"/>
                </a:solidFill>
                <a:latin typeface="Arial Unicode MS"/>
                <a:cs typeface="Arial Unicode MS"/>
              </a:rPr>
              <a:t>=</a:t>
            </a:r>
            <a:r>
              <a:rPr sz="3600" spc="155" dirty="0">
                <a:solidFill>
                  <a:srgbClr val="3E3E3E"/>
                </a:solidFill>
                <a:latin typeface="Arial Unicode MS"/>
                <a:cs typeface="Arial Unicode MS"/>
              </a:rPr>
              <a:t>i</a:t>
            </a:r>
            <a:r>
              <a:rPr sz="3600" spc="215" dirty="0">
                <a:solidFill>
                  <a:srgbClr val="3E3E3E"/>
                </a:solidFill>
                <a:latin typeface="Arial Unicode MS"/>
                <a:cs typeface="Arial Unicode MS"/>
              </a:rPr>
              <a:t>n</a:t>
            </a:r>
            <a:r>
              <a:rPr sz="3600" spc="305" dirty="0">
                <a:solidFill>
                  <a:srgbClr val="3E3E3E"/>
                </a:solidFill>
                <a:latin typeface="Arial Unicode MS"/>
                <a:cs typeface="Arial Unicode MS"/>
              </a:rPr>
              <a:t>t</a:t>
            </a:r>
            <a:r>
              <a:rPr sz="3600" spc="275" dirty="0">
                <a:solidFill>
                  <a:srgbClr val="3E3E3E"/>
                </a:solidFill>
                <a:latin typeface="Arial Unicode MS"/>
                <a:cs typeface="Arial Unicode MS"/>
              </a:rPr>
              <a:t>o</a:t>
            </a:r>
            <a:r>
              <a:rPr sz="3600" spc="-110" dirty="0">
                <a:solidFill>
                  <a:srgbClr val="3E3E3E"/>
                </a:solidFill>
                <a:latin typeface="Arial Unicode MS"/>
                <a:cs typeface="Arial Unicode MS"/>
              </a:rPr>
              <a:t>Se  </a:t>
            </a:r>
            <a:r>
              <a:rPr sz="3600" spc="130" dirty="0">
                <a:solidFill>
                  <a:srgbClr val="3E3E3E"/>
                </a:solidFill>
                <a:latin typeface="Arial Unicode MS"/>
                <a:cs typeface="Arial Unicode MS"/>
              </a:rPr>
              <a:t>riesItemFrame&amp;seriesId=56</a:t>
            </a:r>
            <a:endParaRPr sz="3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20867"/>
            <a:ext cx="9143999" cy="143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328" y="6129540"/>
            <a:ext cx="85331" cy="85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40781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218"/>
                </a:moveTo>
                <a:lnTo>
                  <a:pt x="9144000" y="1417218"/>
                </a:lnTo>
                <a:lnTo>
                  <a:pt x="9144000" y="0"/>
                </a:lnTo>
                <a:lnTo>
                  <a:pt x="0" y="0"/>
                </a:lnTo>
                <a:lnTo>
                  <a:pt x="0" y="1417218"/>
                </a:lnTo>
                <a:close/>
              </a:path>
            </a:pathLst>
          </a:custGeom>
          <a:solidFill>
            <a:srgbClr val="207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5327" y="4890528"/>
            <a:ext cx="856487" cy="432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7391" y="4890528"/>
            <a:ext cx="2630423" cy="432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2013" y="4969065"/>
            <a:ext cx="282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Arial Unicode MS"/>
                <a:cs typeface="Arial Unicode MS"/>
              </a:rPr>
              <a:t>欢迎</a:t>
            </a:r>
            <a:r>
              <a:rPr sz="2000" dirty="0">
                <a:latin typeface="Arial Unicode MS"/>
                <a:cs typeface="Arial Unicode MS"/>
              </a:rPr>
              <a:t>提出</a:t>
            </a:r>
            <a:r>
              <a:rPr sz="2000" spc="-15" dirty="0">
                <a:latin typeface="Arial Unicode MS"/>
                <a:cs typeface="Arial Unicode MS"/>
              </a:rPr>
              <a:t>您</a:t>
            </a:r>
            <a:r>
              <a:rPr sz="2000" dirty="0">
                <a:latin typeface="Arial Unicode MS"/>
                <a:cs typeface="Arial Unicode MS"/>
              </a:rPr>
              <a:t>的宝</a:t>
            </a:r>
            <a:r>
              <a:rPr sz="2000" spc="-15" dirty="0">
                <a:latin typeface="Arial Unicode MS"/>
                <a:cs typeface="Arial Unicode MS"/>
              </a:rPr>
              <a:t>贵</a:t>
            </a:r>
            <a:r>
              <a:rPr sz="2000" dirty="0">
                <a:latin typeface="Arial Unicode MS"/>
                <a:cs typeface="Arial Unicode MS"/>
              </a:rPr>
              <a:t>意见！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9875" y="2971800"/>
            <a:ext cx="974724" cy="1371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52463" y="1599056"/>
            <a:ext cx="2524666" cy="104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147570" algn="l"/>
              </a:tabLst>
            </a:pPr>
            <a:r>
              <a:rPr sz="6700" b="1" spc="5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谢</a:t>
            </a:r>
            <a:r>
              <a:rPr sz="6700" b="1" spc="-5" dirty="0" err="1" smtClean="0">
                <a:solidFill>
                  <a:srgbClr val="FF0000"/>
                </a:solidFill>
                <a:latin typeface="HiraginoSansGB-W6"/>
                <a:cs typeface="HiraginoSansGB-W6"/>
              </a:rPr>
              <a:t>谢</a:t>
            </a:r>
            <a:r>
              <a:rPr lang="en-US" altLang="zh-CN" sz="6700" b="1" spc="1075" dirty="0" smtClean="0">
                <a:solidFill>
                  <a:srgbClr val="FF0000"/>
                </a:solidFill>
                <a:latin typeface="HiraginoSansGB-W6"/>
                <a:cs typeface="HiraginoSansGB-W6"/>
              </a:rPr>
              <a:t>!</a:t>
            </a:r>
            <a:endParaRPr lang="zh-CN" altLang="en-US" sz="6700" dirty="0">
              <a:latin typeface="HiraginoSansGB-W6"/>
              <a:cs typeface="HiraginoSansGB-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562" y="287267"/>
            <a:ext cx="62378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项目及核算账号的概念</a:t>
            </a:r>
            <a:endParaRPr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035" y="4953073"/>
            <a:ext cx="3213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HiraginoSansGB-W6"/>
                <a:cs typeface="HiraginoSansGB-W6"/>
              </a:rPr>
              <a:t>新一代科研项目系统处理方法： 在系统中创建项目</a:t>
            </a:r>
            <a:r>
              <a:rPr sz="1800" b="1" spc="-55" dirty="0">
                <a:latin typeface="HiraginoSansGB-W6"/>
                <a:cs typeface="HiraginoSansGB-W6"/>
              </a:rPr>
              <a:t>A，</a:t>
            </a:r>
            <a:endParaRPr sz="180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</a:pPr>
            <a:r>
              <a:rPr sz="1800" b="1" dirty="0">
                <a:latin typeface="HiraginoSansGB-W6"/>
                <a:cs typeface="HiraginoSansGB-W6"/>
              </a:rPr>
              <a:t>并在项目</a:t>
            </a:r>
            <a:r>
              <a:rPr sz="1800" b="1" spc="-105" dirty="0">
                <a:latin typeface="HiraginoSansGB-W6"/>
                <a:cs typeface="HiraginoSansGB-W6"/>
              </a:rPr>
              <a:t>A</a:t>
            </a:r>
            <a:r>
              <a:rPr sz="1800" b="1" dirty="0">
                <a:latin typeface="HiraginoSansGB-W6"/>
                <a:cs typeface="HiraginoSansGB-W6"/>
              </a:rPr>
              <a:t>下建立核算账号</a:t>
            </a:r>
            <a:endParaRPr sz="1800">
              <a:latin typeface="HiraginoSansGB-W6"/>
              <a:cs typeface="HiraginoSansGB-W6"/>
            </a:endParaRPr>
          </a:p>
          <a:p>
            <a:pPr>
              <a:lnSpc>
                <a:spcPct val="100000"/>
              </a:lnSpc>
            </a:pPr>
            <a:r>
              <a:rPr sz="1800" b="1" spc="-75" dirty="0">
                <a:latin typeface="HiraginoSansGB-W6"/>
                <a:cs typeface="HiraginoSansGB-W6"/>
              </a:rPr>
              <a:t>A01..An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5564" y="1185672"/>
            <a:ext cx="818387" cy="818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4878" y="1212430"/>
            <a:ext cx="720001" cy="71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4880" y="121242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0" y="359994"/>
                </a:moveTo>
                <a:lnTo>
                  <a:pt x="3286" y="311145"/>
                </a:lnTo>
                <a:lnTo>
                  <a:pt x="12859" y="264293"/>
                </a:lnTo>
                <a:lnTo>
                  <a:pt x="28290" y="219868"/>
                </a:lnTo>
                <a:lnTo>
                  <a:pt x="49149" y="178298"/>
                </a:lnTo>
                <a:lnTo>
                  <a:pt x="75009" y="140012"/>
                </a:lnTo>
                <a:lnTo>
                  <a:pt x="105440" y="105440"/>
                </a:lnTo>
                <a:lnTo>
                  <a:pt x="140012" y="75009"/>
                </a:lnTo>
                <a:lnTo>
                  <a:pt x="178298" y="49149"/>
                </a:lnTo>
                <a:lnTo>
                  <a:pt x="219868" y="28290"/>
                </a:lnTo>
                <a:lnTo>
                  <a:pt x="264293" y="12859"/>
                </a:lnTo>
                <a:lnTo>
                  <a:pt x="311145" y="3286"/>
                </a:lnTo>
                <a:lnTo>
                  <a:pt x="359994" y="0"/>
                </a:lnTo>
                <a:lnTo>
                  <a:pt x="408846" y="3286"/>
                </a:lnTo>
                <a:lnTo>
                  <a:pt x="455699" y="12859"/>
                </a:lnTo>
                <a:lnTo>
                  <a:pt x="500127" y="28290"/>
                </a:lnTo>
                <a:lnTo>
                  <a:pt x="541698" y="49149"/>
                </a:lnTo>
                <a:lnTo>
                  <a:pt x="579985" y="75009"/>
                </a:lnTo>
                <a:lnTo>
                  <a:pt x="614559" y="105440"/>
                </a:lnTo>
                <a:lnTo>
                  <a:pt x="644990" y="140012"/>
                </a:lnTo>
                <a:lnTo>
                  <a:pt x="670850" y="178298"/>
                </a:lnTo>
                <a:lnTo>
                  <a:pt x="691710" y="219868"/>
                </a:lnTo>
                <a:lnTo>
                  <a:pt x="707141" y="264293"/>
                </a:lnTo>
                <a:lnTo>
                  <a:pt x="716714" y="311145"/>
                </a:lnTo>
                <a:lnTo>
                  <a:pt x="720001" y="359994"/>
                </a:lnTo>
                <a:lnTo>
                  <a:pt x="716714" y="408843"/>
                </a:lnTo>
                <a:lnTo>
                  <a:pt x="707141" y="455694"/>
                </a:lnTo>
                <a:lnTo>
                  <a:pt x="691710" y="500119"/>
                </a:lnTo>
                <a:lnTo>
                  <a:pt x="670850" y="541689"/>
                </a:lnTo>
                <a:lnTo>
                  <a:pt x="644990" y="579975"/>
                </a:lnTo>
                <a:lnTo>
                  <a:pt x="614559" y="614548"/>
                </a:lnTo>
                <a:lnTo>
                  <a:pt x="579985" y="644978"/>
                </a:lnTo>
                <a:lnTo>
                  <a:pt x="541698" y="670838"/>
                </a:lnTo>
                <a:lnTo>
                  <a:pt x="500127" y="691698"/>
                </a:lnTo>
                <a:lnTo>
                  <a:pt x="455699" y="707129"/>
                </a:lnTo>
                <a:lnTo>
                  <a:pt x="408846" y="716702"/>
                </a:lnTo>
                <a:lnTo>
                  <a:pt x="359994" y="719988"/>
                </a:lnTo>
                <a:lnTo>
                  <a:pt x="311145" y="716702"/>
                </a:lnTo>
                <a:lnTo>
                  <a:pt x="264293" y="707129"/>
                </a:lnTo>
                <a:lnTo>
                  <a:pt x="219868" y="691698"/>
                </a:lnTo>
                <a:lnTo>
                  <a:pt x="178298" y="670838"/>
                </a:lnTo>
                <a:lnTo>
                  <a:pt x="140012" y="644978"/>
                </a:lnTo>
                <a:lnTo>
                  <a:pt x="105440" y="614548"/>
                </a:lnTo>
                <a:lnTo>
                  <a:pt x="75009" y="579975"/>
                </a:lnTo>
                <a:lnTo>
                  <a:pt x="49149" y="541689"/>
                </a:lnTo>
                <a:lnTo>
                  <a:pt x="28290" y="500119"/>
                </a:lnTo>
                <a:lnTo>
                  <a:pt x="12859" y="455694"/>
                </a:lnTo>
                <a:lnTo>
                  <a:pt x="3286" y="408843"/>
                </a:lnTo>
                <a:lnTo>
                  <a:pt x="0" y="359994"/>
                </a:lnTo>
                <a:close/>
              </a:path>
            </a:pathLst>
          </a:custGeom>
          <a:ln w="1270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8202" y="1413416"/>
            <a:ext cx="18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HiraginoSansGB-W6"/>
                <a:cs typeface="HiraginoSansGB-W6"/>
              </a:rPr>
              <a:t>A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7216" y="1905012"/>
            <a:ext cx="961643" cy="2270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575" y="1932420"/>
            <a:ext cx="743585" cy="2044700"/>
          </a:xfrm>
          <a:custGeom>
            <a:avLst/>
            <a:gdLst/>
            <a:ahLst/>
            <a:cxnLst/>
            <a:rect l="l" t="t" r="r" b="b"/>
            <a:pathLst>
              <a:path w="743585" h="2044700">
                <a:moveTo>
                  <a:pt x="743305" y="0"/>
                </a:moveTo>
                <a:lnTo>
                  <a:pt x="0" y="2044445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5823" y="3890064"/>
            <a:ext cx="83820" cy="86995"/>
          </a:xfrm>
          <a:custGeom>
            <a:avLst/>
            <a:gdLst/>
            <a:ahLst/>
            <a:cxnLst/>
            <a:rect l="l" t="t" r="r" b="b"/>
            <a:pathLst>
              <a:path w="83819" h="86995">
                <a:moveTo>
                  <a:pt x="83553" y="30378"/>
                </a:moveTo>
                <a:lnTo>
                  <a:pt x="15747" y="86804"/>
                </a:ln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232" y="3974591"/>
            <a:ext cx="818387" cy="615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2975" y="4000500"/>
            <a:ext cx="719999" cy="5185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2975" y="4000503"/>
            <a:ext cx="720090" cy="518795"/>
          </a:xfrm>
          <a:prstGeom prst="rect">
            <a:avLst/>
          </a:prstGeom>
          <a:ln w="12700">
            <a:solidFill>
              <a:srgbClr val="BE4B48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890"/>
              </a:spcBef>
            </a:pPr>
            <a:r>
              <a:rPr sz="1800" b="1" spc="-150" dirty="0">
                <a:solidFill>
                  <a:srgbClr val="FFFFFF"/>
                </a:solidFill>
                <a:latin typeface="HiraginoSansGB-W6"/>
                <a:cs typeface="HiraginoSansGB-W6"/>
              </a:rPr>
              <a:t>A01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847" y="902208"/>
            <a:ext cx="4072127" cy="5455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1239" y="3587508"/>
            <a:ext cx="85343" cy="85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162" y="928674"/>
            <a:ext cx="3974465" cy="5358130"/>
          </a:xfrm>
          <a:custGeom>
            <a:avLst/>
            <a:gdLst/>
            <a:ahLst/>
            <a:cxnLst/>
            <a:rect l="l" t="t" r="r" b="b"/>
            <a:pathLst>
              <a:path w="3974465" h="5358130">
                <a:moveTo>
                  <a:pt x="0" y="0"/>
                </a:moveTo>
                <a:lnTo>
                  <a:pt x="3974134" y="0"/>
                </a:lnTo>
                <a:lnTo>
                  <a:pt x="3974134" y="5357850"/>
                </a:lnTo>
                <a:lnTo>
                  <a:pt x="0" y="53578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D0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0655" y="1906523"/>
            <a:ext cx="740663" cy="2266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4880" y="1932419"/>
            <a:ext cx="525145" cy="2040255"/>
          </a:xfrm>
          <a:custGeom>
            <a:avLst/>
            <a:gdLst/>
            <a:ahLst/>
            <a:cxnLst/>
            <a:rect l="l" t="t" r="r" b="b"/>
            <a:pathLst>
              <a:path w="525144" h="2040254">
                <a:moveTo>
                  <a:pt x="0" y="0"/>
                </a:moveTo>
                <a:lnTo>
                  <a:pt x="524865" y="2040115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7725" y="3887661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093" y="0"/>
                </a:moveTo>
                <a:lnTo>
                  <a:pt x="62026" y="84874"/>
                </a:lnTo>
                <a:lnTo>
                  <a:pt x="0" y="22148"/>
                </a:lnTo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7439" y="3971556"/>
            <a:ext cx="816863" cy="615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017" y="3996880"/>
            <a:ext cx="720001" cy="5185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26016" y="3996885"/>
            <a:ext cx="720090" cy="518795"/>
          </a:xfrm>
          <a:prstGeom prst="rect">
            <a:avLst/>
          </a:prstGeom>
          <a:ln w="12700">
            <a:solidFill>
              <a:srgbClr val="BE4B48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890"/>
              </a:spcBef>
            </a:pPr>
            <a:r>
              <a:rPr sz="1800" b="1" spc="-75" dirty="0">
                <a:solidFill>
                  <a:srgbClr val="FFFFFF"/>
                </a:solidFill>
                <a:latin typeface="HiraginoSansGB-W6"/>
                <a:cs typeface="HiraginoSansGB-W6"/>
              </a:rPr>
              <a:t>An</a:t>
            </a:r>
            <a:endParaRPr sz="1800">
              <a:latin typeface="HiraginoSansGB-W6"/>
              <a:cs typeface="HiraginoSansGB-W6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34648" y="1306687"/>
            <a:ext cx="505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latin typeface="HiraginoSansGB-W6"/>
                <a:cs typeface="HiraginoSansGB-W6"/>
              </a:rPr>
              <a:t>8</a:t>
            </a:r>
            <a:r>
              <a:rPr sz="2400" b="1" dirty="0">
                <a:latin typeface="HiraginoSansGB-W6"/>
                <a:cs typeface="HiraginoSansGB-W6"/>
              </a:rPr>
              <a:t>位</a:t>
            </a:r>
            <a:endParaRPr sz="2400">
              <a:latin typeface="HiraginoSansGB-W6"/>
              <a:cs typeface="HiraginoSansGB-W6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34648" y="4021236"/>
            <a:ext cx="69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latin typeface="HiraginoSansGB-W6"/>
                <a:cs typeface="HiraginoSansGB-W6"/>
              </a:rPr>
              <a:t>10</a:t>
            </a:r>
            <a:r>
              <a:rPr sz="2400" b="1" dirty="0">
                <a:latin typeface="HiraginoSansGB-W6"/>
                <a:cs typeface="HiraginoSansGB-W6"/>
              </a:rPr>
              <a:t>位</a:t>
            </a:r>
            <a:endParaRPr sz="2400">
              <a:latin typeface="HiraginoSansGB-W6"/>
              <a:cs typeface="HiraginoSansGB-W6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9125" y="928674"/>
            <a:ext cx="4638675" cy="22262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348615" algn="just">
              <a:lnSpc>
                <a:spcPct val="100000"/>
              </a:lnSpc>
              <a:spcBef>
                <a:spcPts val="260"/>
              </a:spcBef>
            </a:pPr>
            <a:r>
              <a:rPr sz="2000" b="1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项目</a:t>
            </a:r>
            <a:r>
              <a:rPr lang="zh-CN" altLang="en-US"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：</a:t>
            </a: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每个科研任务，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在系统中统称为项目，这个任务可以是</a:t>
            </a:r>
            <a:r>
              <a:rPr sz="2000" b="1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课题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、</a:t>
            </a:r>
            <a:r>
              <a:rPr sz="2000" b="1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子课题、专题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等</a:t>
            </a:r>
            <a:r>
              <a:rPr sz="2000" dirty="0" smtClean="0">
                <a:solidFill>
                  <a:srgbClr val="000000"/>
                </a:solidFill>
                <a:latin typeface="+mn-ea"/>
                <a:cs typeface="HiraginoSansGB-W6"/>
              </a:rPr>
              <a:t>;</a:t>
            </a:r>
            <a:endParaRPr lang="en-US" sz="2000" dirty="0" smtClean="0">
              <a:solidFill>
                <a:srgbClr val="000000"/>
              </a:solidFill>
              <a:latin typeface="+mn-ea"/>
              <a:cs typeface="HiraginoSansGB-W6"/>
            </a:endParaRPr>
          </a:p>
          <a:p>
            <a:pPr marL="90805" marR="348615" algn="just">
              <a:lnSpc>
                <a:spcPct val="100000"/>
              </a:lnSpc>
              <a:spcBef>
                <a:spcPts val="260"/>
              </a:spcBef>
            </a:pPr>
            <a:endParaRPr sz="2000" dirty="0">
              <a:solidFill>
                <a:srgbClr val="000000"/>
              </a:solidFill>
              <a:latin typeface="+mn-ea"/>
              <a:cs typeface="HiraginoSansGB-W6"/>
            </a:endParaRPr>
          </a:p>
          <a:p>
            <a:pPr marL="90805" marR="348615" algn="just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每个科研任务，</a:t>
            </a:r>
            <a:r>
              <a:rPr sz="2000" dirty="0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以任务书或合同为基础</a:t>
            </a:r>
            <a:r>
              <a:rPr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，在系统中录入的“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项目信息</a:t>
            </a:r>
            <a:r>
              <a:rPr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”，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与其任务书或合同对应</a:t>
            </a:r>
            <a:r>
              <a:rPr lang="zh-CN" altLang="en-US" sz="2000" dirty="0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。</a:t>
            </a:r>
            <a:endParaRPr sz="2000" dirty="0">
              <a:solidFill>
                <a:srgbClr val="000000"/>
              </a:solidFill>
              <a:latin typeface="HiraginoSansGB-W6"/>
              <a:ea typeface="+mj-ea"/>
              <a:cs typeface="HiraginoSansGB-W6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5325" y="4071937"/>
            <a:ext cx="4410075" cy="12650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348615" algn="just">
              <a:spcBef>
                <a:spcPts val="265"/>
              </a:spcBef>
            </a:pPr>
            <a:r>
              <a:rPr sz="2000" b="1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核算账号：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是项目经费使用的对象</a:t>
            </a:r>
            <a:r>
              <a:rPr lang="zh-CN" altLang="en-US" sz="2000" dirty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，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所有收支操作均以核算账号为对象进行操作</a:t>
            </a:r>
            <a:r>
              <a:rPr sz="2000" dirty="0" err="1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；</a:t>
            </a:r>
            <a:r>
              <a:rPr sz="2000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核算账号由项目模块创建，</a:t>
            </a:r>
            <a:r>
              <a:rPr sz="2000" b="1" dirty="0" err="1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共享给财务模块</a:t>
            </a:r>
            <a:r>
              <a:rPr lang="zh-CN" altLang="en-US" sz="2000" dirty="0" smtClean="0">
                <a:solidFill>
                  <a:srgbClr val="000000"/>
                </a:solidFill>
                <a:latin typeface="HiraginoSansGB-W6"/>
                <a:ea typeface="+mj-ea"/>
                <a:cs typeface="HiraginoSansGB-W6"/>
              </a:rPr>
              <a:t>。</a:t>
            </a:r>
            <a:endParaRPr sz="2000" dirty="0">
              <a:solidFill>
                <a:srgbClr val="000000"/>
              </a:solidFill>
              <a:latin typeface="HiraginoSansGB-W6"/>
              <a:ea typeface="+mj-ea"/>
              <a:cs typeface="HiraginoSansGB-W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00"/>
            <a:ext cx="175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登录界面</a:t>
            </a:r>
            <a:endParaRPr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900"/>
            <a:ext cx="9144000" cy="42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57200" y="228600"/>
            <a:ext cx="175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登录界面</a:t>
            </a:r>
            <a:endParaRPr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43027"/>
            <a:ext cx="9144000" cy="5171946"/>
            <a:chOff x="0" y="843027"/>
            <a:chExt cx="9144000" cy="51719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3027"/>
              <a:ext cx="9144000" cy="517194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7296" y="3352800"/>
              <a:ext cx="658504" cy="6096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6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843027"/>
            <a:ext cx="9144000" cy="5171946"/>
            <a:chOff x="0" y="843027"/>
            <a:chExt cx="9144000" cy="51719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3027"/>
              <a:ext cx="9144000" cy="517194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590800" y="1524000"/>
              <a:ext cx="1371600" cy="304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object 4"/>
          <p:cNvSpPr/>
          <p:nvPr/>
        </p:nvSpPr>
        <p:spPr>
          <a:xfrm>
            <a:off x="1447800" y="2509773"/>
            <a:ext cx="7696200" cy="375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457200" y="228600"/>
            <a:ext cx="175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SansGB-W6"/>
              </a:rPr>
              <a:t>登录界面</a:t>
            </a:r>
            <a:endParaRPr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SansGB-W6"/>
            </a:endParaRPr>
          </a:p>
        </p:txBody>
      </p:sp>
    </p:spTree>
    <p:extLst>
      <p:ext uri="{BB962C8B-B14F-4D97-AF65-F5344CB8AC3E}">
        <p14:creationId xmlns:p14="http://schemas.microsoft.com/office/powerpoint/2010/main" val="38506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E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1185</Words>
  <Application>Microsoft Office PowerPoint</Application>
  <PresentationFormat>全屏显示(4:3)</PresentationFormat>
  <Paragraphs>286</Paragraphs>
  <Slides>56</Slides>
  <Notes>56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Arial Unicode MS</vt:lpstr>
      <vt:lpstr>Heiti SC</vt:lpstr>
      <vt:lpstr>HiraginoSansGB-W6</vt:lpstr>
      <vt:lpstr>宋体</vt:lpstr>
      <vt:lpstr>微软雅黑</vt:lpstr>
      <vt:lpstr>Arial</vt:lpstr>
      <vt:lpstr>Calibri</vt:lpstr>
      <vt:lpstr>Times New Roman</vt:lpstr>
      <vt:lpstr>Office Theme</vt:lpstr>
      <vt:lpstr>新一代ARP试点项目 科研项目所级应用系统功能介绍</vt:lpstr>
      <vt:lpstr>汇报提纲</vt:lpstr>
      <vt:lpstr>实现全员参与，支持过程管理，提高效率</vt:lpstr>
      <vt:lpstr>优化项目预算管理，满足管理需要</vt:lpstr>
      <vt:lpstr>PowerPoint 演示文稿</vt:lpstr>
      <vt:lpstr>项目及核算账号的概念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新建业务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授权业务</vt:lpstr>
      <vt:lpstr>PowerPoint 演示文稿</vt:lpstr>
      <vt:lpstr>新增合同信息管理，辅助科研管理</vt:lpstr>
      <vt:lpstr>PowerPoint 演示文稿</vt:lpstr>
      <vt:lpstr>增强项目过程文档管理，便于共享与归集</vt:lpstr>
      <vt:lpstr>PowerPoint 演示文稿</vt:lpstr>
      <vt:lpstr>变更业务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查询业务</vt:lpstr>
      <vt:lpstr>查询业务</vt:lpstr>
      <vt:lpstr>查询业务</vt:lpstr>
      <vt:lpstr>PowerPoint 演示文稿</vt:lpstr>
      <vt:lpstr>PowerPoint 演示文稿</vt:lpstr>
      <vt:lpstr>报销时选不到核算账号</vt:lpstr>
      <vt:lpstr>1.报销时选不到核算账号</vt:lpstr>
      <vt:lpstr>1.报销时选不到核算账号</vt:lpstr>
      <vt:lpstr>1.报销时选不到核算账号</vt:lpstr>
      <vt:lpstr>申报无法提交的主要原因</vt:lpstr>
      <vt:lpstr>3.哪些内容需要审批，哪些内容不用审批</vt:lpstr>
      <vt:lpstr>4.提交的审批被退回了，去哪里找？</vt:lpstr>
      <vt:lpstr>提供审批与查询的移动应用服务</vt:lpstr>
      <vt:lpstr>支持方式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柳岸</dc:creator>
  <cp:lastModifiedBy>[姚倩]</cp:lastModifiedBy>
  <cp:revision>86</cp:revision>
  <dcterms:created xsi:type="dcterms:W3CDTF">2019-08-24T06:08:44Z</dcterms:created>
  <dcterms:modified xsi:type="dcterms:W3CDTF">2019-08-28T07:57:59Z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2019-06-21T00:00:00Z</vt:filetime>
  </property>
  <property fmtid="{D5CDD505-2E9C-101B-9397-08002B2CF9AE}" pid="3" name="Creator">
    <vt:lpwstr>Acrobat PDFMaker 17 PowerPoint 版</vt:lpwstr>
  </property>
  <property fmtid="{D5CDD505-2E9C-101B-9397-08002B2CF9AE}" pid="4" name="LastSaved">
    <vt:filetime>2019-08-24T00:00:00Z</vt:filetime>
  </property>
</Properties>
</file>